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av" ContentType="audio/wav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62" r:id="rId3"/>
    <p:sldId id="266" r:id="rId4"/>
    <p:sldId id="263" r:id="rId5"/>
    <p:sldId id="258" r:id="rId6"/>
    <p:sldId id="260" r:id="rId7"/>
    <p:sldId id="261" r:id="rId8"/>
    <p:sldId id="259" r:id="rId9"/>
    <p:sldId id="264" r:id="rId10"/>
    <p:sldId id="267" r:id="rId11"/>
    <p:sldId id="268" r:id="rId12"/>
    <p:sldId id="269" r:id="rId13"/>
    <p:sldId id="272" r:id="rId14"/>
    <p:sldId id="270" r:id="rId15"/>
    <p:sldId id="273" r:id="rId16"/>
    <p:sldId id="271" r:id="rId17"/>
    <p:sldId id="274" r:id="rId18"/>
    <p:sldId id="275" r:id="rId19"/>
    <p:sldId id="257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SFbgT2DF5H4HyFPoBnI5og==" hashData="BEL5b/cJWFxtcy0XPC2Nhza0YKg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9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F7771-4FFA-7A4F-AFF0-6A7AA5133A0C}" type="datetimeFigureOut">
              <a:rPr lang="en-US" smtClean="0"/>
              <a:t>12/7/16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3C882-2940-804A-A1C1-99B045EFE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00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3C882-2940-804A-A1C1-99B045EFEB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0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676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419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191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434609"/>
            <a:ext cx="374904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2551176"/>
            <a:ext cx="3749040" cy="31455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Aft>
                <a:spcPts val="10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12/7/16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798020" y="538594"/>
            <a:ext cx="1808485" cy="51671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50174">
            <a:off x="4827538" y="836203"/>
            <a:ext cx="3657600" cy="493776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12/7/16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55093">
            <a:off x="2359666" y="458370"/>
            <a:ext cx="4424669" cy="3079124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835967" y="278688"/>
            <a:ext cx="1695954" cy="484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12/7/16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5255">
            <a:off x="2866028" y="3182426"/>
            <a:ext cx="1695954" cy="484558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150321">
            <a:off x="4329929" y="546774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317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80673">
            <a:off x="699762" y="451178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3480" y="4800600"/>
            <a:ext cx="3246120" cy="118872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12/7/16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415567" y="369110"/>
            <a:ext cx="3794703" cy="272976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0973137">
            <a:off x="530124" y="631160"/>
            <a:ext cx="3837559" cy="2604282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 rot="470783">
            <a:off x="708565" y="3070624"/>
            <a:ext cx="3918749" cy="282751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114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240000">
            <a:off x="4717562" y="3396154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4876800"/>
            <a:ext cx="3048000" cy="118872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12/7/16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7428515" y="2619243"/>
            <a:ext cx="1580737" cy="451639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6339646" y="604321"/>
            <a:ext cx="1610332" cy="2025115"/>
          </a:xfrm>
          <a:prstGeom prst="rect">
            <a:avLst/>
          </a:prstGeom>
        </p:spPr>
      </p:pic>
      <p:pic>
        <p:nvPicPr>
          <p:cNvPr id="13" name="Picture 12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4891846" y="985321"/>
            <a:ext cx="1610332" cy="2025115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 rot="247118">
            <a:off x="5075220" y="1165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 rot="271248">
            <a:off x="6523020" y="784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519045" y="2873698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193488">
            <a:off x="610678" y="450635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 rot="21240000">
            <a:off x="455724" y="3551615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634" y="577849"/>
            <a:ext cx="1882589" cy="5461001"/>
          </a:xfrm>
        </p:spPr>
        <p:txBody>
          <a:bodyPr vert="eaVert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4" y="577849"/>
            <a:ext cx="5768788" cy="546100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vertical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859" y="1562100"/>
            <a:ext cx="152400" cy="37338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057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572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6660">
            <a:off x="5138374" y="599839"/>
            <a:ext cx="1610332" cy="2025115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9776">
            <a:off x="2072772" y="555386"/>
            <a:ext cx="1610332" cy="2025115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21254634">
            <a:off x="2256146" y="735839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 rot="21315648">
            <a:off x="5321748" y="780292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790">
            <a:off x="3591963" y="936015"/>
            <a:ext cx="1610332" cy="2025115"/>
          </a:xfrm>
          <a:prstGeom prst="rect">
            <a:avLst/>
          </a:prstGeom>
        </p:spPr>
      </p:pic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 rot="100778">
            <a:off x="3775337" y="1116468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282700"/>
            <a:ext cx="8001000" cy="1917700"/>
          </a:xfrm>
        </p:spPr>
        <p:txBody>
          <a:bodyPr anchor="b" anchorCtr="0">
            <a:noAutofit/>
          </a:bodyPr>
          <a:lstStyle>
            <a:lvl1pPr algn="ctr">
              <a:defRPr sz="56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3644153"/>
            <a:ext cx="8001000" cy="833718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33528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46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12/7/16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46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46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12/7/16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12/7/16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12/7/16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53" y="443752"/>
            <a:ext cx="3749040" cy="1707777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494" y="430306"/>
            <a:ext cx="3749040" cy="56085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2000"/>
            </a:lvl6pPr>
            <a:lvl7pPr marL="2290763" indent="-461963">
              <a:defRPr sz="2000"/>
            </a:lvl7pPr>
            <a:lvl8pPr marL="2290763" indent="-461963">
              <a:defRPr sz="2000"/>
            </a:lvl8pPr>
            <a:lvl9pPr marL="2290763" indent="-461963"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153" y="2554940"/>
            <a:ext cx="3749040" cy="3146613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12/7/16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PageOverlay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8001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  <a:p>
            <a:pPr lvl="4"/>
            <a:endParaRPr lang="en-US" dirty="0" smtClean="0"/>
          </a:p>
          <a:p>
            <a:pPr lvl="4"/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721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A4A6734C-E115-4BC5-9FB0-F9BF6FABFDA0}" type="datetimeFigureOut">
              <a:rPr lang="en-US" smtClean="0"/>
              <a:t>12/7/16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46220" y="6158753"/>
            <a:ext cx="1051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0"/>
        </a:spcBef>
        <a:spcAft>
          <a:spcPts val="2000"/>
        </a:spcAft>
        <a:buFont typeface="Wingdings 2" pitchFamily="18" charset="2"/>
        <a:buChar char="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jpeg"/><Relationship Id="rId5" Type="http://schemas.openxmlformats.org/officeDocument/2006/relationships/image" Target="../media/image10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jpeg"/><Relationship Id="rId5" Type="http://schemas.openxmlformats.org/officeDocument/2006/relationships/image" Target="../media/image10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jpeg"/><Relationship Id="rId5" Type="http://schemas.openxmlformats.org/officeDocument/2006/relationships/image" Target="../media/image10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25.jpeg"/><Relationship Id="rId5" Type="http://schemas.openxmlformats.org/officeDocument/2006/relationships/image" Target="../media/image10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image" Target="../media/image26.jpeg"/><Relationship Id="rId5" Type="http://schemas.openxmlformats.org/officeDocument/2006/relationships/image" Target="../media/image10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27.jpeg"/><Relationship Id="rId5" Type="http://schemas.openxmlformats.org/officeDocument/2006/relationships/image" Target="../media/image10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image" Target="../media/image28.jpeg"/><Relationship Id="rId5" Type="http://schemas.openxmlformats.org/officeDocument/2006/relationships/image" Target="../media/image10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jpeg"/><Relationship Id="rId5" Type="http://schemas.openxmlformats.org/officeDocument/2006/relationships/image" Target="../media/image10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0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hyperlink" Target="https://youtu.be/XCu6L4kQF3k" TargetMode="External"/><Relationship Id="rId5" Type="http://schemas.openxmlformats.org/officeDocument/2006/relationships/image" Target="../media/image10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0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11.jpeg"/><Relationship Id="rId5" Type="http://schemas.openxmlformats.org/officeDocument/2006/relationships/image" Target="../media/image10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5" Type="http://schemas.openxmlformats.org/officeDocument/2006/relationships/image" Target="../media/image10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image" Target="../media/image13.jpeg"/><Relationship Id="rId5" Type="http://schemas.openxmlformats.org/officeDocument/2006/relationships/image" Target="../media/image10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7" Type="http://schemas.openxmlformats.org/officeDocument/2006/relationships/image" Target="../media/image10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5" Type="http://schemas.openxmlformats.org/officeDocument/2006/relationships/image" Target="../media/image10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image" Target="../media/image18.jpeg"/><Relationship Id="rId5" Type="http://schemas.openxmlformats.org/officeDocument/2006/relationships/image" Target="../media/image10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10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Analog </a:t>
            </a:r>
            <a:r>
              <a:rPr lang="en-US" dirty="0" err="1" smtClean="0"/>
              <a:t>vs</a:t>
            </a:r>
            <a:r>
              <a:rPr lang="en-US" dirty="0" smtClean="0"/>
              <a:t> Digital Waves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Grade Science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5232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15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479" y="127035"/>
            <a:ext cx="8001000" cy="1143000"/>
          </a:xfrm>
        </p:spPr>
        <p:txBody>
          <a:bodyPr/>
          <a:lstStyle/>
          <a:p>
            <a:r>
              <a:rPr lang="en-US" sz="6600" dirty="0" smtClean="0"/>
              <a:t>Check your Notes…</a:t>
            </a:r>
            <a:endParaRPr lang="en-US" sz="6600" dirty="0"/>
          </a:p>
        </p:txBody>
      </p:sp>
      <p:sp>
        <p:nvSpPr>
          <p:cNvPr id="5" name="TextBox 4"/>
          <p:cNvSpPr txBox="1"/>
          <p:nvPr/>
        </p:nvSpPr>
        <p:spPr>
          <a:xfrm>
            <a:off x="5568214" y="1777448"/>
            <a:ext cx="28003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Your “Digital” Notes should look similar to this…</a:t>
            </a:r>
            <a:endParaRPr lang="en-US" sz="3600" dirty="0"/>
          </a:p>
        </p:txBody>
      </p:sp>
      <p:pic>
        <p:nvPicPr>
          <p:cNvPr id="7" name="Picture 6" descr="1f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7" t="6885"/>
          <a:stretch/>
        </p:blipFill>
        <p:spPr>
          <a:xfrm rot="5054274">
            <a:off x="812754" y="2433870"/>
            <a:ext cx="4460270" cy="3473638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1696" y="53120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61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479" y="127035"/>
            <a:ext cx="8001000" cy="1143000"/>
          </a:xfrm>
        </p:spPr>
        <p:txBody>
          <a:bodyPr/>
          <a:lstStyle/>
          <a:p>
            <a:r>
              <a:rPr lang="en-US" sz="6600" dirty="0" smtClean="0"/>
              <a:t>Check your Notes…</a:t>
            </a:r>
            <a:endParaRPr lang="en-US" sz="6600" dirty="0"/>
          </a:p>
        </p:txBody>
      </p:sp>
      <p:sp>
        <p:nvSpPr>
          <p:cNvPr id="5" name="TextBox 4"/>
          <p:cNvSpPr txBox="1"/>
          <p:nvPr/>
        </p:nvSpPr>
        <p:spPr>
          <a:xfrm>
            <a:off x="748942" y="5248032"/>
            <a:ext cx="796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Front of your notes…</a:t>
            </a:r>
            <a:endParaRPr lang="en-US" sz="3600" dirty="0"/>
          </a:p>
        </p:txBody>
      </p:sp>
      <p:pic>
        <p:nvPicPr>
          <p:cNvPr id="3" name="Picture 2" descr="1g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t="16143" r="3494" b="8606"/>
          <a:stretch/>
        </p:blipFill>
        <p:spPr>
          <a:xfrm>
            <a:off x="1527212" y="1661056"/>
            <a:ext cx="5941711" cy="3717746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58943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03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0930" y="1241489"/>
            <a:ext cx="4019832" cy="4789874"/>
          </a:xfrm>
        </p:spPr>
        <p:txBody>
          <a:bodyPr/>
          <a:lstStyle/>
          <a:p>
            <a:r>
              <a:rPr lang="en-US" sz="4800" dirty="0" smtClean="0"/>
              <a:t>Open your notes…</a:t>
            </a:r>
            <a:br>
              <a:rPr lang="en-US" sz="4800" dirty="0" smtClean="0"/>
            </a:br>
            <a:r>
              <a:rPr lang="en-US" sz="4800" dirty="0" smtClean="0"/>
              <a:t>We are going to look at the top portion!</a:t>
            </a:r>
            <a:endParaRPr lang="en-US" sz="4800" dirty="0"/>
          </a:p>
        </p:txBody>
      </p:sp>
      <p:pic>
        <p:nvPicPr>
          <p:cNvPr id="4" name="Content Placeholder 3" descr="1h.jpe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5215" r="3459" b="2988"/>
          <a:stretch/>
        </p:blipFill>
        <p:spPr>
          <a:xfrm rot="5400000">
            <a:off x="-375370" y="1092986"/>
            <a:ext cx="6123576" cy="4689023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035168" y="1676852"/>
            <a:ext cx="3478802" cy="46222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5241" y="5624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11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048441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Draw the following Analog wave onto your notes. </a:t>
            </a:r>
          </a:p>
          <a:p>
            <a:r>
              <a:rPr lang="en-US" sz="2000" i="1" dirty="0" smtClean="0"/>
              <a:t>NOTICE: The sine wave moves up and down marking different amplitudes.</a:t>
            </a:r>
            <a:endParaRPr lang="en-US" sz="2000" i="1" dirty="0"/>
          </a:p>
        </p:txBody>
      </p:sp>
      <p:pic>
        <p:nvPicPr>
          <p:cNvPr id="5" name="Picture Placeholder 4" descr="1j (1).jpeg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" r="27341"/>
          <a:stretch/>
        </p:blipFill>
        <p:spPr>
          <a:xfrm rot="5400000">
            <a:off x="2252398" y="92092"/>
            <a:ext cx="4309471" cy="4711372"/>
          </a:xfr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58490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97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448931"/>
            <a:ext cx="3749040" cy="695606"/>
          </a:xfrm>
        </p:spPr>
        <p:txBody>
          <a:bodyPr/>
          <a:lstStyle/>
          <a:p>
            <a:r>
              <a:rPr lang="en-US" dirty="0" smtClean="0"/>
              <a:t>Analog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Analog signals are called “sine” waves or transverse waves.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These waves have different amplitudes.</a:t>
            </a:r>
            <a:endParaRPr lang="en-US" sz="2400" dirty="0"/>
          </a:p>
        </p:txBody>
      </p:sp>
      <p:pic>
        <p:nvPicPr>
          <p:cNvPr id="5" name="Picture Placeholder 4" descr="1i.jpeg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b="1177"/>
          <a:stretch/>
        </p:blipFill>
        <p:spPr>
          <a:xfrm rot="5665468">
            <a:off x="4249182" y="2010248"/>
            <a:ext cx="4802802" cy="3566258"/>
          </a:xfr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0266" y="51282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1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098575"/>
          </a:xfrm>
        </p:spPr>
        <p:txBody>
          <a:bodyPr>
            <a:noAutofit/>
          </a:bodyPr>
          <a:lstStyle/>
          <a:p>
            <a:r>
              <a:rPr lang="en-US" b="1" dirty="0" smtClean="0"/>
              <a:t>Draw the following Digital wave onto your notes. </a:t>
            </a:r>
          </a:p>
          <a:p>
            <a:r>
              <a:rPr lang="en-US" i="1" dirty="0" smtClean="0"/>
              <a:t>NOTICE: The digital “square” wave only has TWO amplitudes…ZERO or ONE. This binary format allows the signal to be read in code.</a:t>
            </a:r>
            <a:endParaRPr lang="en-US" i="1" dirty="0"/>
          </a:p>
        </p:txBody>
      </p:sp>
      <p:pic>
        <p:nvPicPr>
          <p:cNvPr id="4" name="Picture Placeholder 3" descr="1k.jpeg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 t="3635" r="42171" b="3635"/>
          <a:stretch/>
        </p:blipFill>
        <p:spPr>
          <a:xfrm rot="5400000">
            <a:off x="2625347" y="-276753"/>
            <a:ext cx="3936079" cy="5205914"/>
          </a:xfrm>
        </p:spPr>
      </p:pic>
      <p:sp>
        <p:nvSpPr>
          <p:cNvPr id="6" name="TextBox 5"/>
          <p:cNvSpPr txBox="1"/>
          <p:nvPr/>
        </p:nvSpPr>
        <p:spPr>
          <a:xfrm>
            <a:off x="278442" y="3060662"/>
            <a:ext cx="617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751" y="1243168"/>
            <a:ext cx="617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1</a:t>
            </a:r>
            <a:endParaRPr lang="en-US" sz="36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91485" y="1559450"/>
            <a:ext cx="1198944" cy="1972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868788" y="3404982"/>
            <a:ext cx="1198944" cy="1972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58645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08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448931"/>
            <a:ext cx="3749040" cy="695606"/>
          </a:xfrm>
        </p:spPr>
        <p:txBody>
          <a:bodyPr/>
          <a:lstStyle/>
          <a:p>
            <a:r>
              <a:rPr lang="en-US" dirty="0" smtClean="0"/>
              <a:t>Digital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Digital signals are sine waves converted into a binary “pixel” format.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Digital waves are known as “SQUARE” waves.</a:t>
            </a:r>
          </a:p>
        </p:txBody>
      </p:sp>
      <p:pic>
        <p:nvPicPr>
          <p:cNvPr id="6" name="Picture Placeholder 5" descr="1j.jpeg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4" t="3703" b="-1429"/>
          <a:stretch/>
        </p:blipFill>
        <p:spPr>
          <a:xfrm rot="5944363">
            <a:off x="4209000" y="1724385"/>
            <a:ext cx="4527231" cy="3585605"/>
          </a:xfr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6975" y="54290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88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479" y="127035"/>
            <a:ext cx="8001000" cy="1143000"/>
          </a:xfrm>
        </p:spPr>
        <p:txBody>
          <a:bodyPr/>
          <a:lstStyle/>
          <a:p>
            <a:r>
              <a:rPr lang="en-US" sz="6600" dirty="0" smtClean="0"/>
              <a:t>Check your Notes…</a:t>
            </a:r>
            <a:endParaRPr lang="en-US" sz="6600" dirty="0"/>
          </a:p>
        </p:txBody>
      </p:sp>
      <p:sp>
        <p:nvSpPr>
          <p:cNvPr id="5" name="TextBox 4"/>
          <p:cNvSpPr txBox="1"/>
          <p:nvPr/>
        </p:nvSpPr>
        <p:spPr>
          <a:xfrm>
            <a:off x="576479" y="5285069"/>
            <a:ext cx="796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Inside TOP of your notes…</a:t>
            </a:r>
            <a:endParaRPr lang="en-US" sz="3600" dirty="0"/>
          </a:p>
        </p:txBody>
      </p:sp>
      <p:pic>
        <p:nvPicPr>
          <p:cNvPr id="4" name="Picture 3" descr="1l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7595" r="4741" b="15015"/>
          <a:stretch/>
        </p:blipFill>
        <p:spPr>
          <a:xfrm>
            <a:off x="1453683" y="1377659"/>
            <a:ext cx="6089300" cy="390741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48637" y="5931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87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Now…move to the bottom portion of the notes.</a:t>
            </a:r>
            <a:endParaRPr lang="en-US" sz="4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672071"/>
              </p:ext>
            </p:extLst>
          </p:nvPr>
        </p:nvGraphicFramePr>
        <p:xfrm>
          <a:off x="701778" y="1794824"/>
          <a:ext cx="7715667" cy="4060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889"/>
                <a:gridCol w="2571889"/>
                <a:gridCol w="2571889"/>
              </a:tblGrid>
              <a:tr h="50300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Analog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Comparison Chart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Digital</a:t>
                      </a:r>
                      <a:endParaRPr lang="en-US" dirty="0"/>
                    </a:p>
                  </a:txBody>
                  <a:tcPr/>
                </a:tc>
              </a:tr>
              <a:tr h="50300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Continuous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Signal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Individual “bits” of information</a:t>
                      </a:r>
                      <a:endParaRPr lang="en-US" dirty="0"/>
                    </a:p>
                  </a:txBody>
                  <a:tcPr/>
                </a:tc>
              </a:tr>
              <a:tr h="40952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Sine Waves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Wave Type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Square</a:t>
                      </a:r>
                      <a:r>
                        <a:rPr lang="en-US" baseline="0" dirty="0" smtClean="0"/>
                        <a:t> Waves</a:t>
                      </a:r>
                      <a:endParaRPr lang="en-US" dirty="0"/>
                    </a:p>
                  </a:txBody>
                  <a:tcPr/>
                </a:tc>
              </a:tr>
              <a:tr h="50300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Records, Cassette</a:t>
                      </a:r>
                      <a:r>
                        <a:rPr lang="en-US" baseline="0" dirty="0" smtClean="0"/>
                        <a:t> Tapes, Speech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Examples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CD’s, DVD’s, Digital Devices</a:t>
                      </a:r>
                      <a:endParaRPr lang="en-US" dirty="0"/>
                    </a:p>
                  </a:txBody>
                  <a:tcPr/>
                </a:tc>
              </a:tr>
              <a:tr h="93414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Analog records the technology “as is”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Technology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Digital converts analog waves to binary format (0,1)</a:t>
                      </a:r>
                      <a:endParaRPr lang="en-US" dirty="0"/>
                    </a:p>
                  </a:txBody>
                  <a:tcPr/>
                </a:tc>
              </a:tr>
              <a:tr h="93414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CAN be affected by noise during the wave transmission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Response to Noise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Noise Immune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59895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4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Watch the following video…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3603909"/>
            <a:ext cx="7845946" cy="12053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hlinkClick r:id="rId4"/>
              </a:rPr>
              <a:t>Analog vs Digital Waves</a:t>
            </a:r>
            <a:endParaRPr lang="en-US" sz="48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48637" y="2209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9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take notes…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 smtClean="0"/>
              <a:t>Watch the power point including any videos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Listen to the lecture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Record information on your notes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Use the “Check your notes” slides to ensure you have the correct information.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DON’T WORRY ABOUT THE COLORS ON THE NOTES! </a:t>
            </a:r>
            <a:r>
              <a:rPr lang="en-US" i="1" dirty="0" smtClean="0"/>
              <a:t>This is only provided as a way to see a difference between the information.</a:t>
            </a:r>
            <a:endParaRPr lang="en-US" i="1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1928" y="58969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2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You are all DONE!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Glue your notes into the next available page </a:t>
            </a:r>
          </a:p>
          <a:p>
            <a:r>
              <a:rPr lang="en-US" dirty="0" smtClean="0"/>
              <a:t>in your notebooks.</a:t>
            </a: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12700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99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4088322"/>
            <a:ext cx="8001000" cy="1709928"/>
          </a:xfrm>
        </p:spPr>
        <p:txBody>
          <a:bodyPr/>
          <a:lstStyle/>
          <a:p>
            <a:r>
              <a:rPr lang="en-US" dirty="0" smtClean="0"/>
              <a:t>FOLD your notes so the </a:t>
            </a:r>
            <a:br>
              <a:rPr lang="en-US" dirty="0" smtClean="0"/>
            </a:br>
            <a:r>
              <a:rPr lang="en-US" dirty="0" smtClean="0"/>
              <a:t>“Analog </a:t>
            </a:r>
            <a:r>
              <a:rPr lang="en-US" dirty="0" err="1" smtClean="0"/>
              <a:t>vs</a:t>
            </a:r>
            <a:r>
              <a:rPr lang="en-US" dirty="0" smtClean="0"/>
              <a:t> Digital” on the bottom is visible</a:t>
            </a:r>
            <a:endParaRPr lang="en-US" dirty="0"/>
          </a:p>
        </p:txBody>
      </p:sp>
      <p:pic>
        <p:nvPicPr>
          <p:cNvPr id="5" name="Picture Placeholder 4" descr="1c.jpeg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" b="3635"/>
          <a:stretch>
            <a:fillRect/>
          </a:stretch>
        </p:blipFill>
        <p:spPr>
          <a:xfrm>
            <a:off x="1934256" y="142750"/>
            <a:ext cx="5240289" cy="3646713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1801" y="57982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6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 &amp; Digital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999" y="5340105"/>
            <a:ext cx="7504038" cy="99286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Signals are used to transmit information</a:t>
            </a:r>
          </a:p>
        </p:txBody>
      </p:sp>
      <p:pic>
        <p:nvPicPr>
          <p:cNvPr id="4" name="Picture 3" descr="1d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0"/>
          <a:stretch/>
        </p:blipFill>
        <p:spPr>
          <a:xfrm>
            <a:off x="1742102" y="1417638"/>
            <a:ext cx="5551932" cy="365926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6887001" y="4770075"/>
            <a:ext cx="1823509" cy="16280"/>
          </a:xfrm>
          <a:prstGeom prst="straightConnector1">
            <a:avLst/>
          </a:prstGeom>
          <a:ln w="76200" cmpd="sng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59265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14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Analog signals are continuous electric pulses of varying amplitudes.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000" i="1" dirty="0" smtClean="0"/>
              <a:t>*Remember amplitude is the height of the wave!</a:t>
            </a:r>
            <a:endParaRPr lang="en-US" sz="2000" i="1" dirty="0"/>
          </a:p>
        </p:txBody>
      </p:sp>
      <p:pic>
        <p:nvPicPr>
          <p:cNvPr id="5" name="Picture Placeholder 4" descr="1a.jpeg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" b="235"/>
          <a:stretch/>
        </p:blipFill>
        <p:spPr>
          <a:xfrm rot="5843624">
            <a:off x="4475182" y="1691324"/>
            <a:ext cx="4355990" cy="3270175"/>
          </a:xfr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58468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87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978400" y="4499792"/>
            <a:ext cx="3246120" cy="118872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Draw each of these pictures onto the front of your notes under the “Analog” section.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7" name="Picture Placeholder 6" descr="1- cassette.jpeg"/>
          <p:cNvPicPr>
            <a:picLocks noGrp="1" noChangeAspect="1"/>
          </p:cNvPicPr>
          <p:nvPr>
            <p:ph type="pic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50" b="-6150"/>
          <a:stretch>
            <a:fillRect/>
          </a:stretch>
        </p:blipFill>
        <p:spPr/>
      </p:pic>
      <p:pic>
        <p:nvPicPr>
          <p:cNvPr id="11" name="Picture Placeholder 10" descr="1- record.jpeg"/>
          <p:cNvPicPr>
            <a:picLocks noGrp="1" noChangeAspect="1"/>
          </p:cNvPicPr>
          <p:nvPr>
            <p:ph type="pic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1" r="-14241"/>
          <a:stretch>
            <a:fillRect/>
          </a:stretch>
        </p:blipFill>
        <p:spPr/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Devices that use analog signals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10" name="Picture Placeholder 9" descr="1- talking.png"/>
          <p:cNvPicPr>
            <a:picLocks noGrp="1" noChangeAspect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31" r="-13631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3717" y="57459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94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479" y="127035"/>
            <a:ext cx="8001000" cy="1143000"/>
          </a:xfrm>
        </p:spPr>
        <p:txBody>
          <a:bodyPr/>
          <a:lstStyle/>
          <a:p>
            <a:r>
              <a:rPr lang="en-US" sz="6600" dirty="0" smtClean="0"/>
              <a:t>Check your Notes…</a:t>
            </a:r>
            <a:endParaRPr lang="en-US" sz="6600" dirty="0"/>
          </a:p>
        </p:txBody>
      </p:sp>
      <p:pic>
        <p:nvPicPr>
          <p:cNvPr id="4" name="Content Placeholder 3" descr="1e.jpe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" r="2333"/>
          <a:stretch/>
        </p:blipFill>
        <p:spPr>
          <a:xfrm rot="5010669">
            <a:off x="837785" y="2376505"/>
            <a:ext cx="4458619" cy="3555814"/>
          </a:xfrm>
        </p:spPr>
      </p:pic>
      <p:sp>
        <p:nvSpPr>
          <p:cNvPr id="5" name="TextBox 4"/>
          <p:cNvSpPr txBox="1"/>
          <p:nvPr/>
        </p:nvSpPr>
        <p:spPr>
          <a:xfrm>
            <a:off x="5568214" y="1761189"/>
            <a:ext cx="28003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Your “Analog” Notes should look similar to this…</a:t>
            </a:r>
            <a:endParaRPr lang="en-US" sz="36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21315" y="52953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1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94360" y="2551176"/>
            <a:ext cx="3749040" cy="3063903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Digital signals translate the information into binary format </a:t>
            </a:r>
          </a:p>
          <a:p>
            <a:pPr algn="ctr"/>
            <a:r>
              <a:rPr lang="en-US" sz="2400" dirty="0" smtClean="0"/>
              <a:t>(zero’s OR one’s) </a:t>
            </a:r>
          </a:p>
          <a:p>
            <a:pPr algn="ctr"/>
            <a:r>
              <a:rPr lang="en-US" sz="2400" dirty="0" smtClean="0"/>
              <a:t>where each “bit” represents two </a:t>
            </a:r>
            <a:r>
              <a:rPr lang="en-US" sz="2400" u="sng" dirty="0" smtClean="0"/>
              <a:t>distinct</a:t>
            </a:r>
            <a:r>
              <a:rPr lang="en-US" sz="2400" dirty="0" smtClean="0"/>
              <a:t> amplitudes.</a:t>
            </a:r>
            <a:endParaRPr lang="en-US" sz="2400" dirty="0"/>
          </a:p>
        </p:txBody>
      </p:sp>
      <p:pic>
        <p:nvPicPr>
          <p:cNvPr id="5" name="Picture Placeholder 4" descr="1f.jpeg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t="-827" b="-1740"/>
          <a:stretch/>
        </p:blipFill>
        <p:spPr>
          <a:xfrm rot="5805447">
            <a:off x="4519792" y="2031369"/>
            <a:ext cx="4406411" cy="3568650"/>
          </a:xfr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6975" y="56150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27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993994" y="4516504"/>
            <a:ext cx="3246120" cy="118872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Draw each of these pictures onto the front of your notes under the “Digital” section.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7562" y="3396154"/>
            <a:ext cx="3474720" cy="1097280"/>
          </a:xfrm>
        </p:spPr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Devices that use digital signals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Picture Placeholder 3" descr="2- laptop.jpeg"/>
          <p:cNvPicPr>
            <a:picLocks noGrp="1" noChangeAspect="1"/>
          </p:cNvPicPr>
          <p:nvPr>
            <p:ph type="pic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636" b="-13636"/>
          <a:stretch>
            <a:fillRect/>
          </a:stretch>
        </p:blipFill>
        <p:spPr/>
      </p:pic>
      <p:pic>
        <p:nvPicPr>
          <p:cNvPr id="8" name="Picture Placeholder 7" descr="2- CD.jpeg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16" r="-21416"/>
          <a:stretch>
            <a:fillRect/>
          </a:stretch>
        </p:blipFill>
        <p:spPr/>
      </p:pic>
      <p:pic>
        <p:nvPicPr>
          <p:cNvPr id="12" name="Picture Placeholder 11" descr="2- ipad.jpeg"/>
          <p:cNvPicPr>
            <a:picLocks noGrp="1" noChangeAspect="1"/>
          </p:cNvPicPr>
          <p:nvPr>
            <p:ph type="pic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97" r="-19297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20807" y="57052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2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ravelogue">
  <a:themeElements>
    <a:clrScheme name="Travelogue">
      <a:dk1>
        <a:sysClr val="windowText" lastClr="000000"/>
      </a:dk1>
      <a:lt1>
        <a:srgbClr val="EAC968"/>
      </a:lt1>
      <a:dk2>
        <a:srgbClr val="2A2515"/>
      </a:dk2>
      <a:lt2>
        <a:srgbClr val="82682C"/>
      </a:lt2>
      <a:accent1>
        <a:srgbClr val="B74D21"/>
      </a:accent1>
      <a:accent2>
        <a:srgbClr val="A32323"/>
      </a:accent2>
      <a:accent3>
        <a:srgbClr val="4576A3"/>
      </a:accent3>
      <a:accent4>
        <a:srgbClr val="615D9A"/>
      </a:accent4>
      <a:accent5>
        <a:srgbClr val="67924B"/>
      </a:accent5>
      <a:accent6>
        <a:srgbClr val="BF7B1B"/>
      </a:accent6>
      <a:hlink>
        <a:srgbClr val="99350B"/>
      </a:hlink>
      <a:folHlink>
        <a:srgbClr val="785140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ravelogu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6600000" sx="102000" sy="102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88900" dist="63500" dir="2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4200000"/>
            </a:lightRig>
          </a:scene3d>
          <a:sp3d>
            <a:bevelT w="635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0000"/>
                <a:hueMod val="85000"/>
                <a:satMod val="300000"/>
                <a:lumMod val="100000"/>
              </a:schemeClr>
            </a:gs>
            <a:gs pos="40000">
              <a:schemeClr val="phClr">
                <a:tint val="45000"/>
                <a:shade val="99000"/>
                <a:hueMod val="95000"/>
                <a:satMod val="300000"/>
                <a:lumMod val="100000"/>
              </a:schemeClr>
            </a:gs>
            <a:gs pos="100000">
              <a:schemeClr val="phClr">
                <a:shade val="20000"/>
                <a:hueMod val="95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7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Travelogue.thmx</Template>
  <TotalTime>1669</TotalTime>
  <Words>436</Words>
  <Application>Microsoft Macintosh PowerPoint</Application>
  <PresentationFormat>On-screen Show (4:3)</PresentationFormat>
  <Paragraphs>69</Paragraphs>
  <Slides>20</Slides>
  <Notes>1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Travelogue</vt:lpstr>
      <vt:lpstr>Analog vs Digital Waves</vt:lpstr>
      <vt:lpstr>How to take notes…</vt:lpstr>
      <vt:lpstr>FOLD your notes so the  “Analog vs Digital” on the bottom is visible</vt:lpstr>
      <vt:lpstr>Analog &amp; Digital </vt:lpstr>
      <vt:lpstr>Analog</vt:lpstr>
      <vt:lpstr>Devices that use analog signals</vt:lpstr>
      <vt:lpstr>Check your Notes…</vt:lpstr>
      <vt:lpstr>Digital</vt:lpstr>
      <vt:lpstr>Devices that use digital signals</vt:lpstr>
      <vt:lpstr>Check your Notes…</vt:lpstr>
      <vt:lpstr>Check your Notes…</vt:lpstr>
      <vt:lpstr>Open your notes… We are going to look at the top portion!</vt:lpstr>
      <vt:lpstr>PowerPoint Presentation</vt:lpstr>
      <vt:lpstr>Analog</vt:lpstr>
      <vt:lpstr>PowerPoint Presentation</vt:lpstr>
      <vt:lpstr>Digital</vt:lpstr>
      <vt:lpstr>Check your Notes…</vt:lpstr>
      <vt:lpstr>Now…move to the bottom portion of the notes.</vt:lpstr>
      <vt:lpstr>Watch the following video…</vt:lpstr>
      <vt:lpstr>You are all DONE!</vt:lpstr>
    </vt:vector>
  </TitlesOfParts>
  <Company>ICSD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Analog vs Digital Waves</dc:title>
  <dc:creator>Teacher Iron</dc:creator>
  <cp:lastModifiedBy>Teacher Iron</cp:lastModifiedBy>
  <cp:revision>29</cp:revision>
  <dcterms:created xsi:type="dcterms:W3CDTF">2016-12-01T17:19:47Z</dcterms:created>
  <dcterms:modified xsi:type="dcterms:W3CDTF">2016-12-07T16:29:24Z</dcterms:modified>
</cp:coreProperties>
</file>