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302" r:id="rId3"/>
    <p:sldId id="257" r:id="rId4"/>
    <p:sldId id="258" r:id="rId5"/>
    <p:sldId id="259" r:id="rId6"/>
    <p:sldId id="260" r:id="rId7"/>
    <p:sldId id="275" r:id="rId8"/>
    <p:sldId id="301" r:id="rId9"/>
    <p:sldId id="291" r:id="rId10"/>
    <p:sldId id="300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77FA9-F838-3845-8938-313CABFD5B54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015CA-03BC-1A47-AF0C-FA854F72E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39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ttps://youtu.be/d70iDxBtna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0Vwa6qtEih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5.gif"/><Relationship Id="rId5" Type="http://schemas.openxmlformats.org/officeDocument/2006/relationships/image" Target="../media/image6.gif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0769"/>
            <a:ext cx="8915400" cy="1374374"/>
          </a:xfrm>
        </p:spPr>
        <p:txBody>
          <a:bodyPr>
            <a:noAutofit/>
          </a:bodyPr>
          <a:lstStyle/>
          <a:p>
            <a:r>
              <a:rPr lang="en-US" sz="6000" dirty="0" smtClean="0"/>
              <a:t>Carbon Cycle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77846"/>
            <a:ext cx="8001000" cy="3380154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257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1673975" y="1301750"/>
            <a:ext cx="229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photosynthesis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491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991" y="542163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740" y="40386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2737600" y="1562100"/>
            <a:ext cx="14478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261600" y="1562100"/>
            <a:ext cx="15240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585200" y="1573213"/>
            <a:ext cx="1384300" cy="128428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2874125" y="3048000"/>
            <a:ext cx="27432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6" name="AutoShape 40"/>
          <p:cNvSpPr>
            <a:spLocks/>
          </p:cNvSpPr>
          <p:nvPr/>
        </p:nvSpPr>
        <p:spPr bwMode="auto">
          <a:xfrm rot="5400000">
            <a:off x="4024836" y="2027464"/>
            <a:ext cx="359229" cy="3124200"/>
          </a:xfrm>
          <a:prstGeom prst="rightBrace">
            <a:avLst>
              <a:gd name="adj1" fmla="val 56944"/>
              <a:gd name="adj2" fmla="val 50000"/>
            </a:avLst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4204450" y="3739243"/>
            <a:ext cx="0" cy="29935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232390" y="4953000"/>
            <a:ext cx="0" cy="45720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0" name="Arc 48"/>
          <p:cNvSpPr>
            <a:spLocks/>
          </p:cNvSpPr>
          <p:nvPr/>
        </p:nvSpPr>
        <p:spPr bwMode="auto">
          <a:xfrm flipV="1">
            <a:off x="7859480" y="5996029"/>
            <a:ext cx="757685" cy="60955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61" name="Line 49"/>
          <p:cNvSpPr>
            <a:spLocks noChangeShapeType="1"/>
          </p:cNvSpPr>
          <p:nvPr/>
        </p:nvSpPr>
        <p:spPr bwMode="auto">
          <a:xfrm flipH="1">
            <a:off x="5167854" y="6605588"/>
            <a:ext cx="2668464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2" name="Line 50"/>
          <p:cNvSpPr>
            <a:spLocks noChangeShapeType="1"/>
          </p:cNvSpPr>
          <p:nvPr/>
        </p:nvSpPr>
        <p:spPr bwMode="auto">
          <a:xfrm flipH="1" flipV="1">
            <a:off x="8622128" y="1821188"/>
            <a:ext cx="8272" cy="4174841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4" name="Arc 51"/>
          <p:cNvSpPr>
            <a:spLocks/>
          </p:cNvSpPr>
          <p:nvPr/>
        </p:nvSpPr>
        <p:spPr bwMode="auto">
          <a:xfrm>
            <a:off x="7857826" y="1221398"/>
            <a:ext cx="757685" cy="619083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65" name="Line 52"/>
          <p:cNvSpPr>
            <a:spLocks noChangeShapeType="1"/>
          </p:cNvSpPr>
          <p:nvPr/>
        </p:nvSpPr>
        <p:spPr bwMode="auto">
          <a:xfrm flipH="1">
            <a:off x="4598150" y="1219200"/>
            <a:ext cx="3262348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13" name="Arc 57"/>
          <p:cNvSpPr>
            <a:spLocks/>
          </p:cNvSpPr>
          <p:nvPr/>
        </p:nvSpPr>
        <p:spPr bwMode="auto">
          <a:xfrm>
            <a:off x="6526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7" name="Arc 61"/>
          <p:cNvSpPr>
            <a:spLocks/>
          </p:cNvSpPr>
          <p:nvPr/>
        </p:nvSpPr>
        <p:spPr bwMode="auto">
          <a:xfrm flipH="1" flipV="1">
            <a:off x="1779068" y="4413250"/>
            <a:ext cx="527398" cy="4016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8" name="Line 62"/>
          <p:cNvSpPr>
            <a:spLocks noChangeShapeType="1"/>
          </p:cNvSpPr>
          <p:nvPr/>
        </p:nvSpPr>
        <p:spPr bwMode="auto">
          <a:xfrm>
            <a:off x="2306466" y="4814887"/>
            <a:ext cx="1263302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9" name="Line 63"/>
          <p:cNvSpPr>
            <a:spLocks noChangeShapeType="1"/>
          </p:cNvSpPr>
          <p:nvPr/>
        </p:nvSpPr>
        <p:spPr bwMode="auto">
          <a:xfrm flipV="1">
            <a:off x="1779068" y="3290888"/>
            <a:ext cx="0" cy="1122362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4" name="Arc 69"/>
          <p:cNvSpPr>
            <a:spLocks/>
          </p:cNvSpPr>
          <p:nvPr/>
        </p:nvSpPr>
        <p:spPr bwMode="auto">
          <a:xfrm flipH="1">
            <a:off x="1754938" y="1219200"/>
            <a:ext cx="306229" cy="228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5" name="Line 70"/>
          <p:cNvSpPr>
            <a:spLocks noChangeShapeType="1"/>
          </p:cNvSpPr>
          <p:nvPr/>
        </p:nvSpPr>
        <p:spPr bwMode="auto">
          <a:xfrm flipV="1">
            <a:off x="2061167" y="1219200"/>
            <a:ext cx="1735296" cy="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6" name="Line 71"/>
          <p:cNvSpPr>
            <a:spLocks noChangeShapeType="1"/>
          </p:cNvSpPr>
          <p:nvPr/>
        </p:nvSpPr>
        <p:spPr bwMode="auto">
          <a:xfrm>
            <a:off x="1754938" y="1447800"/>
            <a:ext cx="0" cy="228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42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831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292035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950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80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27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18448" y="4562142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328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3414439" y="2362200"/>
            <a:ext cx="1600200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</a:t>
            </a: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ellular</a:t>
            </a:r>
          </a:p>
          <a:p>
            <a:pPr algn="ctr">
              <a:lnSpc>
                <a:spcPct val="80000"/>
              </a:lnSpc>
            </a:pP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respiration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2874125" y="3020377"/>
            <a:ext cx="2555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6535534" y="3301484"/>
            <a:ext cx="25579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assimilation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263823" y="3538031"/>
            <a:ext cx="2351087" cy="713520"/>
            <a:chOff x="4583113" y="3401280"/>
            <a:chExt cx="2351087" cy="713520"/>
          </a:xfrm>
        </p:grpSpPr>
        <p:sp>
          <p:nvSpPr>
            <p:cNvPr id="80" name="Text Box 23"/>
            <p:cNvSpPr txBox="1">
              <a:spLocks noChangeArrowheads="1"/>
            </p:cNvSpPr>
            <p:nvPr/>
          </p:nvSpPr>
          <p:spPr bwMode="auto">
            <a:xfrm>
              <a:off x="4583113" y="3401280"/>
              <a:ext cx="14192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death</a:t>
              </a:r>
              <a:r>
                <a:rPr lang="en-CA" dirty="0">
                  <a:solidFill>
                    <a:srgbClr val="A50021"/>
                  </a:solidFill>
                </a:rPr>
                <a:t> </a:t>
              </a:r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&amp;</a:t>
              </a:r>
            </a:p>
          </p:txBody>
        </p:sp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4583113" y="3652838"/>
              <a:ext cx="23510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decomposition</a:t>
              </a:r>
            </a:p>
          </p:txBody>
        </p:sp>
      </p:grp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871736" y="428598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3927442" y="5091185"/>
            <a:ext cx="227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fossilization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90" name="Text Box 21"/>
          <p:cNvSpPr txBox="1">
            <a:spLocks noChangeArrowheads="1"/>
          </p:cNvSpPr>
          <p:nvPr/>
        </p:nvSpPr>
        <p:spPr bwMode="auto">
          <a:xfrm>
            <a:off x="6774613" y="5879961"/>
            <a:ext cx="177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combustion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102" name="Line 33"/>
          <p:cNvSpPr>
            <a:spLocks noChangeShapeType="1"/>
          </p:cNvSpPr>
          <p:nvPr/>
        </p:nvSpPr>
        <p:spPr bwMode="auto">
          <a:xfrm flipH="1">
            <a:off x="5415148" y="198861"/>
            <a:ext cx="720000" cy="302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3" name="Line 33"/>
          <p:cNvSpPr>
            <a:spLocks noChangeShapeType="1"/>
          </p:cNvSpPr>
          <p:nvPr/>
        </p:nvSpPr>
        <p:spPr bwMode="auto">
          <a:xfrm flipH="1" flipV="1">
            <a:off x="5415148" y="522514"/>
            <a:ext cx="720000" cy="2226"/>
          </a:xfrm>
          <a:prstGeom prst="line">
            <a:avLst/>
          </a:prstGeom>
          <a:noFill/>
          <a:ln w="57150" cmpd="sng">
            <a:solidFill>
              <a:srgbClr val="D60093"/>
            </a:solidFill>
            <a:prstDash val="solid"/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08845" y="-26420"/>
            <a:ext cx="11414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>
                <a:solidFill>
                  <a:srgbClr val="0000FF"/>
                </a:solidFill>
              </a:rPr>
              <a:t>a</a:t>
            </a:r>
            <a:r>
              <a:rPr lang="en-CA" sz="2000" dirty="0" smtClean="0">
                <a:solidFill>
                  <a:srgbClr val="0000FF"/>
                </a:solidFill>
              </a:rPr>
              <a:t>dds</a:t>
            </a:r>
            <a:r>
              <a:rPr lang="en-CA" sz="2000" dirty="0" smtClean="0"/>
              <a:t> CO</a:t>
            </a:r>
            <a:r>
              <a:rPr lang="en-CA" sz="2000" baseline="-25000" dirty="0" smtClean="0"/>
              <a:t>2</a:t>
            </a:r>
            <a:endParaRPr lang="en-CA" sz="2000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6108845" y="295650"/>
            <a:ext cx="3130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 smtClean="0">
                <a:solidFill>
                  <a:srgbClr val="0000FF"/>
                </a:solidFill>
              </a:rPr>
              <a:t>removes</a:t>
            </a:r>
            <a:r>
              <a:rPr lang="en-CA" sz="2000" dirty="0" smtClean="0"/>
              <a:t> CO</a:t>
            </a:r>
            <a:r>
              <a:rPr lang="en-CA" sz="2000" baseline="-25000" dirty="0" smtClean="0"/>
              <a:t>2 </a:t>
            </a:r>
            <a:r>
              <a:rPr lang="en-CA" sz="2000" dirty="0" smtClean="0"/>
              <a:t>or keeps carbon from becoming CO</a:t>
            </a:r>
            <a:r>
              <a:rPr lang="en-CA" sz="2000" baseline="-25000" dirty="0" smtClean="0"/>
              <a:t>2</a:t>
            </a:r>
            <a:r>
              <a:rPr lang="en-CA" sz="2000" dirty="0" smtClean="0"/>
              <a:t>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5037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Carbon Cycle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012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Carbon Cycle video on youTube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831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Carbon?</a:t>
            </a:r>
            <a:endParaRPr lang="en-US" dirty="0"/>
          </a:p>
        </p:txBody>
      </p:sp>
      <p:pic>
        <p:nvPicPr>
          <p:cNvPr id="4" name="Content Placeholder 3" descr="imgres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86" b="5986"/>
          <a:stretch>
            <a:fillRect/>
          </a:stretch>
        </p:blipFill>
        <p:spPr>
          <a:xfrm>
            <a:off x="618316" y="3243385"/>
            <a:ext cx="5063552" cy="2442307"/>
          </a:xfrm>
        </p:spPr>
      </p:pic>
      <p:pic>
        <p:nvPicPr>
          <p:cNvPr id="5" name="Pictur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13" y="357949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06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46924"/>
            <a:ext cx="7610476" cy="4019406"/>
          </a:xfrm>
        </p:spPr>
        <p:txBody>
          <a:bodyPr>
            <a:noAutofit/>
          </a:bodyPr>
          <a:lstStyle/>
          <a:p>
            <a:r>
              <a:rPr lang="en-US" sz="2800" dirty="0" smtClean="0"/>
              <a:t>Carbon is one of the elements that need to be cycled through the environment.</a:t>
            </a:r>
          </a:p>
          <a:p>
            <a:r>
              <a:rPr lang="en-US" sz="2800" dirty="0" smtClean="0"/>
              <a:t>During the cycle, carbon moves through </a:t>
            </a:r>
            <a:r>
              <a:rPr lang="en-US" sz="2800" dirty="0" smtClean="0">
                <a:solidFill>
                  <a:schemeClr val="accent2"/>
                </a:solidFill>
              </a:rPr>
              <a:t>living (biotic) </a:t>
            </a:r>
            <a:r>
              <a:rPr lang="en-US" sz="2800" dirty="0" smtClean="0">
                <a:solidFill>
                  <a:schemeClr val="tx1"/>
                </a:solidFill>
              </a:rPr>
              <a:t>or</a:t>
            </a:r>
            <a:r>
              <a:rPr lang="en-US" sz="2800" dirty="0" smtClean="0">
                <a:solidFill>
                  <a:schemeClr val="accent2"/>
                </a:solidFill>
              </a:rPr>
              <a:t> (organic)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FF"/>
                </a:solidFill>
              </a:rPr>
              <a:t>non-living (abiotic) </a:t>
            </a:r>
            <a:r>
              <a:rPr lang="en-US" sz="2800" dirty="0" smtClean="0">
                <a:solidFill>
                  <a:srgbClr val="000000"/>
                </a:solidFill>
              </a:rPr>
              <a:t>or</a:t>
            </a:r>
            <a:r>
              <a:rPr lang="en-US" sz="2800" dirty="0" smtClean="0">
                <a:solidFill>
                  <a:srgbClr val="0000FF"/>
                </a:solidFill>
              </a:rPr>
              <a:t> (inorganic) </a:t>
            </a:r>
            <a:r>
              <a:rPr lang="en-US" sz="2800" dirty="0" smtClean="0"/>
              <a:t>components.</a:t>
            </a:r>
          </a:p>
          <a:p>
            <a:r>
              <a:rPr lang="en-US" sz="2800" dirty="0" smtClean="0"/>
              <a:t>Cycling carbon involves </a:t>
            </a:r>
            <a:r>
              <a:rPr lang="en-US" sz="2800" dirty="0" smtClean="0">
                <a:solidFill>
                  <a:srgbClr val="0000FF"/>
                </a:solidFill>
              </a:rPr>
              <a:t>Biological</a:t>
            </a:r>
            <a:r>
              <a:rPr lang="en-US" sz="2800" dirty="0" smtClean="0"/>
              <a:t> interactions, </a:t>
            </a:r>
            <a:r>
              <a:rPr lang="en-US" sz="2800" dirty="0" smtClean="0">
                <a:solidFill>
                  <a:srgbClr val="0000FF"/>
                </a:solidFill>
              </a:rPr>
              <a:t>Geological</a:t>
            </a:r>
            <a:r>
              <a:rPr lang="en-US" sz="2800" dirty="0" smtClean="0"/>
              <a:t> activities and </a:t>
            </a:r>
            <a:r>
              <a:rPr lang="en-US" sz="2800" dirty="0" smtClean="0">
                <a:solidFill>
                  <a:srgbClr val="0000FF"/>
                </a:solidFill>
              </a:rPr>
              <a:t>Chemical</a:t>
            </a:r>
            <a:r>
              <a:rPr lang="en-US" sz="2800" dirty="0" smtClean="0"/>
              <a:t> reactions.</a:t>
            </a:r>
          </a:p>
        </p:txBody>
      </p:sp>
    </p:spTree>
    <p:extLst>
      <p:ext uri="{BB962C8B-B14F-4D97-AF65-F5344CB8AC3E}">
        <p14:creationId xmlns:p14="http://schemas.microsoft.com/office/powerpoint/2010/main" val="3035852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Carbon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Carbon is a key element in fats, proteins, carbohydrates and nucleic acids – all items that make up living things.</a:t>
            </a:r>
          </a:p>
          <a:p>
            <a:r>
              <a:rPr lang="en-US" sz="2800" dirty="0" smtClean="0"/>
              <a:t>For this reason, all living things on earth are called carbon based life forms.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377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Carbon found?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Atmosphere (abiotic)</a:t>
            </a:r>
          </a:p>
          <a:p>
            <a:pPr lvl="1"/>
            <a:r>
              <a:rPr lang="en-US" sz="3200" dirty="0" smtClean="0"/>
              <a:t>Oceans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Rocks/shells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Fossil fuels </a:t>
            </a:r>
            <a:r>
              <a:rPr lang="en-US" sz="3200" dirty="0"/>
              <a:t>(abiotic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Living things (biotic</a:t>
            </a:r>
            <a:r>
              <a:rPr lang="en-US" sz="3200" dirty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429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776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131" y="534924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0" y="39624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3022600" y="1562100"/>
            <a:ext cx="14478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546600" y="1562100"/>
            <a:ext cx="1524000" cy="137160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870200" y="1573213"/>
            <a:ext cx="1384300" cy="1284287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3159125" y="2971800"/>
            <a:ext cx="2743200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2927350" y="3124200"/>
            <a:ext cx="3124200" cy="800100"/>
            <a:chOff x="2927969" y="3048000"/>
            <a:chExt cx="3124200" cy="800100"/>
          </a:xfrm>
        </p:grpSpPr>
        <p:sp>
          <p:nvSpPr>
            <p:cNvPr id="18466" name="AutoShape 40"/>
            <p:cNvSpPr>
              <a:spLocks/>
            </p:cNvSpPr>
            <p:nvPr/>
          </p:nvSpPr>
          <p:spPr bwMode="auto">
            <a:xfrm rot="5400000">
              <a:off x="4261469" y="1714500"/>
              <a:ext cx="457200" cy="3124200"/>
            </a:xfrm>
            <a:prstGeom prst="rightBrace">
              <a:avLst>
                <a:gd name="adj1" fmla="val 56944"/>
                <a:gd name="adj2" fmla="val 50000"/>
              </a:avLst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  <p:sp>
          <p:nvSpPr>
            <p:cNvPr id="18467" name="Line 41"/>
            <p:cNvSpPr>
              <a:spLocks noChangeShapeType="1"/>
            </p:cNvSpPr>
            <p:nvPr/>
          </p:nvSpPr>
          <p:spPr bwMode="auto">
            <a:xfrm>
              <a:off x="4490069" y="3467100"/>
              <a:ext cx="0" cy="3810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494530" y="4876800"/>
            <a:ext cx="0" cy="457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83150" y="1219200"/>
            <a:ext cx="4032250" cy="5386388"/>
            <a:chOff x="4807569" y="1143000"/>
            <a:chExt cx="4031631" cy="5386754"/>
          </a:xfrm>
        </p:grpSpPr>
        <p:sp>
          <p:nvSpPr>
            <p:cNvPr id="18460" name="Arc 48"/>
            <p:cNvSpPr>
              <a:spLocks/>
            </p:cNvSpPr>
            <p:nvPr/>
          </p:nvSpPr>
          <p:spPr bwMode="auto">
            <a:xfrm flipV="1">
              <a:off x="8068398" y="5920154"/>
              <a:ext cx="757569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 flipH="1">
              <a:off x="5377186" y="6529754"/>
              <a:ext cx="2668054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62" name="Line 50"/>
            <p:cNvSpPr>
              <a:spLocks noChangeShapeType="1"/>
            </p:cNvSpPr>
            <p:nvPr/>
          </p:nvSpPr>
          <p:spPr bwMode="auto">
            <a:xfrm flipH="1" flipV="1">
              <a:off x="8830929" y="1745029"/>
              <a:ext cx="8271" cy="417512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63" name="Group 5"/>
            <p:cNvGrpSpPr>
              <a:grpSpLocks/>
            </p:cNvGrpSpPr>
            <p:nvPr/>
          </p:nvGrpSpPr>
          <p:grpSpPr bwMode="auto">
            <a:xfrm>
              <a:off x="4807569" y="1143000"/>
              <a:ext cx="4016744" cy="621323"/>
              <a:chOff x="4935477" y="1143000"/>
              <a:chExt cx="3855061" cy="621323"/>
            </a:xfrm>
          </p:grpSpPr>
          <p:sp>
            <p:nvSpPr>
              <p:cNvPr id="18464" name="Arc 51"/>
              <p:cNvSpPr>
                <a:spLocks/>
              </p:cNvSpPr>
              <p:nvPr/>
            </p:nvSpPr>
            <p:spPr bwMode="auto">
              <a:xfrm>
                <a:off x="8063463" y="1145198"/>
                <a:ext cx="727075" cy="619125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65" name="Line 52"/>
              <p:cNvSpPr>
                <a:spLocks noChangeShapeType="1"/>
              </p:cNvSpPr>
              <p:nvPr/>
            </p:nvSpPr>
            <p:spPr bwMode="auto">
              <a:xfrm flipH="1">
                <a:off x="4935477" y="1143000"/>
                <a:ext cx="3130550" cy="0"/>
              </a:xfrm>
              <a:prstGeom prst="line">
                <a:avLst/>
              </a:pr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96313" name="Arc 57"/>
          <p:cNvSpPr>
            <a:spLocks/>
          </p:cNvSpPr>
          <p:nvPr/>
        </p:nvSpPr>
        <p:spPr bwMode="auto">
          <a:xfrm>
            <a:off x="6811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64068" y="3290888"/>
            <a:ext cx="1790700" cy="1524000"/>
            <a:chOff x="2130425" y="3200400"/>
            <a:chExt cx="1610519" cy="1524001"/>
          </a:xfrm>
        </p:grpSpPr>
        <p:sp>
          <p:nvSpPr>
            <p:cNvPr id="18457" name="Arc 61"/>
            <p:cNvSpPr>
              <a:spLocks/>
            </p:cNvSpPr>
            <p:nvPr/>
          </p:nvSpPr>
          <p:spPr bwMode="auto">
            <a:xfrm flipH="1" flipV="1">
              <a:off x="2130425" y="4322763"/>
              <a:ext cx="474331" cy="40163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8" name="Line 62"/>
            <p:cNvSpPr>
              <a:spLocks noChangeShapeType="1"/>
            </p:cNvSpPr>
            <p:nvPr/>
          </p:nvSpPr>
          <p:spPr bwMode="auto">
            <a:xfrm>
              <a:off x="2604756" y="4724400"/>
              <a:ext cx="1136188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9" name="Line 63"/>
            <p:cNvSpPr>
              <a:spLocks noChangeShapeType="1"/>
            </p:cNvSpPr>
            <p:nvPr/>
          </p:nvSpPr>
          <p:spPr bwMode="auto">
            <a:xfrm flipV="1">
              <a:off x="2130425" y="3200400"/>
              <a:ext cx="0" cy="1122363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39938" y="1219200"/>
            <a:ext cx="2041525" cy="457200"/>
            <a:chOff x="2101850" y="1143000"/>
            <a:chExt cx="1524000" cy="457200"/>
          </a:xfrm>
        </p:grpSpPr>
        <p:sp>
          <p:nvSpPr>
            <p:cNvPr id="18454" name="Arc 69"/>
            <p:cNvSpPr>
              <a:spLocks/>
            </p:cNvSpPr>
            <p:nvPr/>
          </p:nvSpPr>
          <p:spPr bwMode="auto">
            <a:xfrm flipH="1">
              <a:off x="2101850" y="1143000"/>
              <a:ext cx="2286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5" name="Line 70"/>
            <p:cNvSpPr>
              <a:spLocks noChangeShapeType="1"/>
            </p:cNvSpPr>
            <p:nvPr/>
          </p:nvSpPr>
          <p:spPr bwMode="auto">
            <a:xfrm flipV="1">
              <a:off x="2330450" y="1143000"/>
              <a:ext cx="129540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6" name="Line 71"/>
            <p:cNvSpPr>
              <a:spLocks noChangeShapeType="1"/>
            </p:cNvSpPr>
            <p:nvPr/>
          </p:nvSpPr>
          <p:spPr bwMode="auto">
            <a:xfrm>
              <a:off x="2101850" y="1371600"/>
              <a:ext cx="0" cy="2286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7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6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27660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5921375" y="76200"/>
            <a:ext cx="3070225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Label the </a:t>
            </a:r>
            <a:r>
              <a:rPr lang="en-CA" i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components</a:t>
            </a: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 of the carbon cycle.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35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65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12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517993" y="4479005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13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13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37" grpId="0"/>
      <p:bldP spid="38" grpId="0"/>
      <p:bldP spid="39" grpId="0"/>
      <p:bldP spid="40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Long term storage</a:t>
            </a:r>
          </a:p>
          <a:p>
            <a:pPr lvl="1"/>
            <a:r>
              <a:rPr lang="en-US" sz="2800" dirty="0" smtClean="0"/>
              <a:t>Fossil fuels</a:t>
            </a:r>
          </a:p>
          <a:p>
            <a:r>
              <a:rPr lang="en-US" sz="2800" dirty="0" smtClean="0"/>
              <a:t>Short term storage</a:t>
            </a:r>
          </a:p>
          <a:p>
            <a:pPr lvl="1"/>
            <a:r>
              <a:rPr lang="en-US" sz="2800" dirty="0" smtClean="0"/>
              <a:t>CO</a:t>
            </a:r>
            <a:r>
              <a:rPr lang="en-US" sz="1500" dirty="0" smtClean="0"/>
              <a:t>2</a:t>
            </a:r>
          </a:p>
          <a:p>
            <a:pPr lvl="1"/>
            <a:r>
              <a:rPr lang="en-US" sz="2800" dirty="0" smtClean="0"/>
              <a:t>Tree</a:t>
            </a:r>
          </a:p>
          <a:p>
            <a:pPr lvl="1"/>
            <a:r>
              <a:rPr lang="en-US" sz="2800" dirty="0" smtClean="0"/>
              <a:t>Rabbit</a:t>
            </a:r>
          </a:p>
          <a:p>
            <a:pPr lvl="1"/>
            <a:r>
              <a:rPr lang="en-US" sz="2800" dirty="0" smtClean="0"/>
              <a:t>Worm</a:t>
            </a:r>
          </a:p>
          <a:p>
            <a:pPr lvl="1"/>
            <a:r>
              <a:rPr lang="en-US" sz="2800" dirty="0" smtClean="0"/>
              <a:t>Bones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78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 Box 21"/>
          <p:cNvSpPr txBox="1">
            <a:spLocks noChangeArrowheads="1"/>
          </p:cNvSpPr>
          <p:nvPr/>
        </p:nvSpPr>
        <p:spPr bwMode="auto">
          <a:xfrm>
            <a:off x="4800600" y="5054917"/>
            <a:ext cx="227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fossilization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45" name="Line 31"/>
          <p:cNvSpPr>
            <a:spLocks noChangeShapeType="1"/>
          </p:cNvSpPr>
          <p:nvPr/>
        </p:nvSpPr>
        <p:spPr bwMode="auto">
          <a:xfrm>
            <a:off x="3776984" y="5996029"/>
            <a:ext cx="269553" cy="48097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86150"/>
            <a:ext cx="1395413" cy="1059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1991" y="5421630"/>
            <a:ext cx="1178179" cy="1120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76401"/>
            <a:ext cx="925094" cy="12192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740" y="4038600"/>
            <a:ext cx="1676400" cy="649927"/>
          </a:xfrm>
          <a:prstGeom prst="rect">
            <a:avLst/>
          </a:prstGeom>
        </p:spPr>
      </p:pic>
      <p:sp>
        <p:nvSpPr>
          <p:cNvPr id="96259" name="Line 3"/>
          <p:cNvSpPr>
            <a:spLocks noChangeShapeType="1"/>
          </p:cNvSpPr>
          <p:nvPr/>
        </p:nvSpPr>
        <p:spPr bwMode="auto">
          <a:xfrm flipV="1">
            <a:off x="3022600" y="1562100"/>
            <a:ext cx="14478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60" name="Line 4"/>
          <p:cNvSpPr>
            <a:spLocks noChangeShapeType="1"/>
          </p:cNvSpPr>
          <p:nvPr/>
        </p:nvSpPr>
        <p:spPr bwMode="auto">
          <a:xfrm flipH="1" flipV="1">
            <a:off x="4546600" y="1562100"/>
            <a:ext cx="1524000" cy="1371600"/>
          </a:xfrm>
          <a:prstGeom prst="line">
            <a:avLst/>
          </a:prstGeom>
          <a:noFill/>
          <a:ln w="57150">
            <a:solidFill>
              <a:srgbClr val="D60093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89" name="Line 33"/>
          <p:cNvSpPr>
            <a:spLocks noChangeShapeType="1"/>
          </p:cNvSpPr>
          <p:nvPr/>
        </p:nvSpPr>
        <p:spPr bwMode="auto">
          <a:xfrm flipV="1">
            <a:off x="2870200" y="1573213"/>
            <a:ext cx="1384300" cy="128428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96292" name="Line 36"/>
          <p:cNvSpPr>
            <a:spLocks noChangeShapeType="1"/>
          </p:cNvSpPr>
          <p:nvPr/>
        </p:nvSpPr>
        <p:spPr bwMode="auto">
          <a:xfrm flipH="1">
            <a:off x="3159125" y="3048000"/>
            <a:ext cx="2743200" cy="0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66" name="AutoShape 40"/>
          <p:cNvSpPr>
            <a:spLocks/>
          </p:cNvSpPr>
          <p:nvPr/>
        </p:nvSpPr>
        <p:spPr bwMode="auto">
          <a:xfrm rot="5400000">
            <a:off x="4309836" y="2027464"/>
            <a:ext cx="359229" cy="3124200"/>
          </a:xfrm>
          <a:prstGeom prst="rightBrace">
            <a:avLst>
              <a:gd name="adj1" fmla="val 56944"/>
              <a:gd name="adj2" fmla="val 50000"/>
            </a:avLst>
          </a:prstGeom>
          <a:noFill/>
          <a:ln w="57150">
            <a:solidFill>
              <a:srgbClr val="D6009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 dirty="0"/>
          </a:p>
        </p:txBody>
      </p:sp>
      <p:sp>
        <p:nvSpPr>
          <p:cNvPr id="18467" name="Line 41"/>
          <p:cNvSpPr>
            <a:spLocks noChangeShapeType="1"/>
          </p:cNvSpPr>
          <p:nvPr/>
        </p:nvSpPr>
        <p:spPr bwMode="auto">
          <a:xfrm>
            <a:off x="4489450" y="3739243"/>
            <a:ext cx="0" cy="299357"/>
          </a:xfrm>
          <a:prstGeom prst="line">
            <a:avLst/>
          </a:prstGeom>
          <a:noFill/>
          <a:ln w="57150">
            <a:solidFill>
              <a:srgbClr val="D6009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6300" name="Line 44"/>
          <p:cNvSpPr>
            <a:spLocks noChangeShapeType="1"/>
          </p:cNvSpPr>
          <p:nvPr/>
        </p:nvSpPr>
        <p:spPr bwMode="auto">
          <a:xfrm flipV="1">
            <a:off x="4517390" y="4953000"/>
            <a:ext cx="0" cy="45720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4883150" y="1219200"/>
            <a:ext cx="4032250" cy="5386388"/>
            <a:chOff x="4807569" y="1143000"/>
            <a:chExt cx="4031631" cy="5386754"/>
          </a:xfrm>
        </p:grpSpPr>
        <p:sp>
          <p:nvSpPr>
            <p:cNvPr id="18460" name="Arc 48"/>
            <p:cNvSpPr>
              <a:spLocks/>
            </p:cNvSpPr>
            <p:nvPr/>
          </p:nvSpPr>
          <p:spPr bwMode="auto">
            <a:xfrm flipV="1">
              <a:off x="8068398" y="5920154"/>
              <a:ext cx="757569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61" name="Line 49"/>
            <p:cNvSpPr>
              <a:spLocks noChangeShapeType="1"/>
            </p:cNvSpPr>
            <p:nvPr/>
          </p:nvSpPr>
          <p:spPr bwMode="auto">
            <a:xfrm flipH="1">
              <a:off x="5377186" y="6529754"/>
              <a:ext cx="2668054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62" name="Line 50"/>
            <p:cNvSpPr>
              <a:spLocks noChangeShapeType="1"/>
            </p:cNvSpPr>
            <p:nvPr/>
          </p:nvSpPr>
          <p:spPr bwMode="auto">
            <a:xfrm flipH="1" flipV="1">
              <a:off x="8830929" y="1745029"/>
              <a:ext cx="8271" cy="4175125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8463" name="Group 5"/>
            <p:cNvGrpSpPr>
              <a:grpSpLocks/>
            </p:cNvGrpSpPr>
            <p:nvPr/>
          </p:nvGrpSpPr>
          <p:grpSpPr bwMode="auto">
            <a:xfrm>
              <a:off x="4807569" y="1143000"/>
              <a:ext cx="4016744" cy="621323"/>
              <a:chOff x="4935477" y="1143000"/>
              <a:chExt cx="3855061" cy="621323"/>
            </a:xfrm>
          </p:grpSpPr>
          <p:sp>
            <p:nvSpPr>
              <p:cNvPr id="18464" name="Arc 51"/>
              <p:cNvSpPr>
                <a:spLocks/>
              </p:cNvSpPr>
              <p:nvPr/>
            </p:nvSpPr>
            <p:spPr bwMode="auto">
              <a:xfrm>
                <a:off x="8063463" y="1145198"/>
                <a:ext cx="727075" cy="619125"/>
              </a:xfrm>
              <a:custGeom>
                <a:avLst/>
                <a:gdLst>
                  <a:gd name="T0" fmla="*/ 0 w 21600"/>
                  <a:gd name="T1" fmla="*/ 0 h 21600"/>
                  <a:gd name="T2" fmla="*/ 2147483647 w 21600"/>
                  <a:gd name="T3" fmla="*/ 2147483647 h 21600"/>
                  <a:gd name="T4" fmla="*/ 0 w 21600"/>
                  <a:gd name="T5" fmla="*/ 2147483647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465" name="Line 52"/>
              <p:cNvSpPr>
                <a:spLocks noChangeShapeType="1"/>
              </p:cNvSpPr>
              <p:nvPr/>
            </p:nvSpPr>
            <p:spPr bwMode="auto">
              <a:xfrm flipH="1">
                <a:off x="4935477" y="1143000"/>
                <a:ext cx="3130550" cy="0"/>
              </a:xfrm>
              <a:prstGeom prst="line">
                <a:avLst/>
              </a:prstGeom>
              <a:noFill/>
              <a:ln w="57150">
                <a:solidFill>
                  <a:srgbClr val="006600"/>
                </a:solidFill>
                <a:prstDash val="sysDot"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96313" name="Arc 57"/>
          <p:cNvSpPr>
            <a:spLocks/>
          </p:cNvSpPr>
          <p:nvPr/>
        </p:nvSpPr>
        <p:spPr bwMode="auto">
          <a:xfrm>
            <a:off x="6811963" y="1700213"/>
            <a:ext cx="1338262" cy="1709737"/>
          </a:xfrm>
          <a:custGeom>
            <a:avLst/>
            <a:gdLst>
              <a:gd name="T0" fmla="*/ 0 w 37992"/>
              <a:gd name="T1" fmla="*/ 2147483647 h 43200"/>
              <a:gd name="T2" fmla="*/ 2147483647 w 37992"/>
              <a:gd name="T3" fmla="*/ 2147483647 h 43200"/>
              <a:gd name="T4" fmla="*/ 2147483647 w 37992"/>
              <a:gd name="T5" fmla="*/ 2147483647 h 43200"/>
              <a:gd name="T6" fmla="*/ 0 60000 65536"/>
              <a:gd name="T7" fmla="*/ 0 60000 65536"/>
              <a:gd name="T8" fmla="*/ 0 60000 65536"/>
              <a:gd name="T9" fmla="*/ 0 w 37992"/>
              <a:gd name="T10" fmla="*/ 0 h 43200"/>
              <a:gd name="T11" fmla="*/ 37992 w 37992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992" h="43200" fill="none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</a:path>
              <a:path w="37992" h="43200" stroke="0" extrusionOk="0">
                <a:moveTo>
                  <a:pt x="0" y="7533"/>
                </a:moveTo>
                <a:cubicBezTo>
                  <a:pt x="4103" y="2751"/>
                  <a:pt x="10090" y="-1"/>
                  <a:pt x="16392" y="0"/>
                </a:cubicBezTo>
                <a:cubicBezTo>
                  <a:pt x="28321" y="0"/>
                  <a:pt x="37992" y="9670"/>
                  <a:pt x="37992" y="21600"/>
                </a:cubicBezTo>
                <a:cubicBezTo>
                  <a:pt x="37992" y="33529"/>
                  <a:pt x="28321" y="43200"/>
                  <a:pt x="16392" y="43200"/>
                </a:cubicBezTo>
                <a:cubicBezTo>
                  <a:pt x="12015" y="43200"/>
                  <a:pt x="7741" y="41870"/>
                  <a:pt x="4137" y="39386"/>
                </a:cubicBezTo>
                <a:lnTo>
                  <a:pt x="16392" y="21600"/>
                </a:lnTo>
                <a:lnTo>
                  <a:pt x="0" y="7533"/>
                </a:lnTo>
                <a:close/>
              </a:path>
            </a:pathLst>
          </a:custGeom>
          <a:noFill/>
          <a:ln w="57150">
            <a:solidFill>
              <a:srgbClr val="D60093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7" name="Arc 61"/>
          <p:cNvSpPr>
            <a:spLocks/>
          </p:cNvSpPr>
          <p:nvPr/>
        </p:nvSpPr>
        <p:spPr bwMode="auto">
          <a:xfrm flipH="1" flipV="1">
            <a:off x="2064068" y="4413250"/>
            <a:ext cx="527398" cy="401638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58" name="Line 62"/>
          <p:cNvSpPr>
            <a:spLocks noChangeShapeType="1"/>
          </p:cNvSpPr>
          <p:nvPr/>
        </p:nvSpPr>
        <p:spPr bwMode="auto">
          <a:xfrm>
            <a:off x="2591466" y="4814887"/>
            <a:ext cx="1263302" cy="0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459" name="Line 63"/>
          <p:cNvSpPr>
            <a:spLocks noChangeShapeType="1"/>
          </p:cNvSpPr>
          <p:nvPr/>
        </p:nvSpPr>
        <p:spPr bwMode="auto">
          <a:xfrm flipV="1">
            <a:off x="2064068" y="3290888"/>
            <a:ext cx="0" cy="112236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039938" y="1219200"/>
            <a:ext cx="2041525" cy="457200"/>
            <a:chOff x="2101850" y="1143000"/>
            <a:chExt cx="1524000" cy="457200"/>
          </a:xfrm>
        </p:grpSpPr>
        <p:sp>
          <p:nvSpPr>
            <p:cNvPr id="18454" name="Arc 69"/>
            <p:cNvSpPr>
              <a:spLocks/>
            </p:cNvSpPr>
            <p:nvPr/>
          </p:nvSpPr>
          <p:spPr bwMode="auto">
            <a:xfrm flipH="1">
              <a:off x="2101850" y="1143000"/>
              <a:ext cx="228600" cy="228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455" name="Line 70"/>
            <p:cNvSpPr>
              <a:spLocks noChangeShapeType="1"/>
            </p:cNvSpPr>
            <p:nvPr/>
          </p:nvSpPr>
          <p:spPr bwMode="auto">
            <a:xfrm flipV="1">
              <a:off x="2330450" y="1143000"/>
              <a:ext cx="1295400" cy="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456" name="Line 71"/>
            <p:cNvSpPr>
              <a:spLocks noChangeShapeType="1"/>
            </p:cNvSpPr>
            <p:nvPr/>
          </p:nvSpPr>
          <p:spPr bwMode="auto">
            <a:xfrm>
              <a:off x="2101850" y="1371600"/>
              <a:ext cx="0" cy="228600"/>
            </a:xfrm>
            <a:prstGeom prst="line">
              <a:avLst/>
            </a:prstGeom>
            <a:noFill/>
            <a:ln w="57150">
              <a:solidFill>
                <a:srgbClr val="0066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pic>
        <p:nvPicPr>
          <p:cNvPr id="962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7775" y="1776413"/>
            <a:ext cx="10699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4116388" y="890588"/>
            <a:ext cx="736600" cy="569912"/>
            <a:chOff x="3822662" y="815067"/>
            <a:chExt cx="736677" cy="569486"/>
          </a:xfrm>
        </p:grpSpPr>
        <p:sp>
          <p:nvSpPr>
            <p:cNvPr id="75" name="Rounded Rectangle 74"/>
            <p:cNvSpPr/>
            <p:nvPr/>
          </p:nvSpPr>
          <p:spPr>
            <a:xfrm>
              <a:off x="3822662" y="815067"/>
              <a:ext cx="736677" cy="569486"/>
            </a:xfrm>
            <a:prstGeom prst="roundRect">
              <a:avLst/>
            </a:prstGeom>
            <a:solidFill>
              <a:srgbClr val="FFFF66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CA" dirty="0">
                <a:solidFill>
                  <a:srgbClr val="FFFFFF"/>
                </a:solidFill>
              </a:endParaRPr>
            </a:p>
          </p:txBody>
        </p:sp>
        <p:sp>
          <p:nvSpPr>
            <p:cNvPr id="76" name="Text Box 14"/>
            <p:cNvSpPr txBox="1">
              <a:spLocks noChangeArrowheads="1"/>
            </p:cNvSpPr>
            <p:nvPr/>
          </p:nvSpPr>
          <p:spPr bwMode="auto">
            <a:xfrm>
              <a:off x="3822662" y="838861"/>
              <a:ext cx="736677" cy="521898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CA" sz="28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CO</a:t>
              </a:r>
              <a:r>
                <a:rPr lang="en-CA" sz="2800" baseline="-25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Calibri" pitchFamily="34" charset="0"/>
                </a:rPr>
                <a:t>2</a:t>
              </a:r>
            </a:p>
          </p:txBody>
        </p:sp>
      </p:grp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3276600" y="475615"/>
            <a:ext cx="2519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DIOXIDE</a:t>
            </a:r>
          </a:p>
        </p:txBody>
      </p: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5921375" y="76200"/>
            <a:ext cx="3070225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Label the </a:t>
            </a:r>
            <a:r>
              <a:rPr lang="en-CA" i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processes</a:t>
            </a:r>
            <a:r>
              <a:rPr lang="en-CA" i="1" dirty="0" smtClean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>
                <a:solidFill>
                  <a:srgbClr val="33CC33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itchFamily="18" charset="0"/>
                <a:cs typeface="Times New Roman" pitchFamily="18" charset="0"/>
              </a:rPr>
              <a:t>of the carbon cycle.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235979" y="2819400"/>
            <a:ext cx="16596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PRODUCER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65520" y="2819400"/>
            <a:ext cx="1746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312523" y="4485942"/>
            <a:ext cx="2069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DECOMPOSER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774238" y="4562142"/>
            <a:ext cx="2274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WASTE &amp; REMAINS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613669" y="6364272"/>
            <a:ext cx="19489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CA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FOSSIL FUELS</a:t>
            </a:r>
            <a:endParaRPr lang="en-CA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4" name="Text Box 25"/>
          <p:cNvSpPr txBox="1">
            <a:spLocks noChangeArrowheads="1"/>
          </p:cNvSpPr>
          <p:nvPr/>
        </p:nvSpPr>
        <p:spPr bwMode="auto">
          <a:xfrm>
            <a:off x="1958975" y="1301750"/>
            <a:ext cx="22971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photosynthesis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2" name="Text Box 55"/>
          <p:cNvSpPr txBox="1">
            <a:spLocks noChangeArrowheads="1"/>
          </p:cNvSpPr>
          <p:nvPr/>
        </p:nvSpPr>
        <p:spPr bwMode="auto">
          <a:xfrm>
            <a:off x="3699439" y="2362200"/>
            <a:ext cx="1600200" cy="6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c</a:t>
            </a: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ellular</a:t>
            </a:r>
          </a:p>
          <a:p>
            <a:pPr algn="ctr">
              <a:lnSpc>
                <a:spcPct val="80000"/>
              </a:lnSpc>
            </a:pPr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cs typeface="+mn-cs"/>
              </a:rPr>
              <a:t>respiration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cs typeface="+mn-cs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/>
        </p:nvSpPr>
        <p:spPr bwMode="auto">
          <a:xfrm>
            <a:off x="3377565" y="3088293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6635750" y="3399531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4548823" y="3538031"/>
            <a:ext cx="2351087" cy="713520"/>
            <a:chOff x="4583113" y="3401280"/>
            <a:chExt cx="2351087" cy="713520"/>
          </a:xfrm>
        </p:grpSpPr>
        <p:sp>
          <p:nvSpPr>
            <p:cNvPr id="80" name="Text Box 23"/>
            <p:cNvSpPr txBox="1">
              <a:spLocks noChangeArrowheads="1"/>
            </p:cNvSpPr>
            <p:nvPr/>
          </p:nvSpPr>
          <p:spPr bwMode="auto">
            <a:xfrm>
              <a:off x="4583113" y="3401280"/>
              <a:ext cx="14192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death</a:t>
              </a:r>
              <a:r>
                <a:rPr lang="en-CA" dirty="0">
                  <a:solidFill>
                    <a:srgbClr val="A50021"/>
                  </a:solidFill>
                </a:rPr>
                <a:t> </a:t>
              </a:r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&amp;</a:t>
              </a:r>
            </a:p>
          </p:txBody>
        </p:sp>
        <p:sp>
          <p:nvSpPr>
            <p:cNvPr id="81" name="Text Box 23"/>
            <p:cNvSpPr txBox="1">
              <a:spLocks noChangeArrowheads="1"/>
            </p:cNvSpPr>
            <p:nvPr/>
          </p:nvSpPr>
          <p:spPr bwMode="auto">
            <a:xfrm>
              <a:off x="4583113" y="3652838"/>
              <a:ext cx="23510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/>
                    </a:outerShdw>
                  </a:effectLst>
                  <a:cs typeface="+mn-cs"/>
                </a:rPr>
                <a:t>decomposition</a:t>
              </a:r>
            </a:p>
          </p:txBody>
        </p:sp>
      </p:grpSp>
      <p:sp>
        <p:nvSpPr>
          <p:cNvPr id="85" name="Text Box 21"/>
          <p:cNvSpPr txBox="1">
            <a:spLocks noChangeArrowheads="1"/>
          </p:cNvSpPr>
          <p:nvPr/>
        </p:nvSpPr>
        <p:spPr bwMode="auto">
          <a:xfrm>
            <a:off x="1911350" y="4343400"/>
            <a:ext cx="2279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assimilation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02325" y="5996029"/>
            <a:ext cx="2460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</a:rPr>
              <a:t>combustion</a:t>
            </a:r>
            <a:endParaRPr lang="en-CA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20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54" grpId="0"/>
      <p:bldP spid="62" grpId="0"/>
      <p:bldP spid="69" grpId="0"/>
      <p:bldP spid="73" grpId="0"/>
      <p:bldP spid="85" grpId="0"/>
      <p:bldP spid="3" grpId="0"/>
    </p:bldLst>
  </p:timing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383</TotalTime>
  <Words>245</Words>
  <Application>Microsoft Macintosh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Perception</vt:lpstr>
      <vt:lpstr>Carbon Cycle</vt:lpstr>
      <vt:lpstr>Introduction Video</vt:lpstr>
      <vt:lpstr>What is Carbon?</vt:lpstr>
      <vt:lpstr>Carbon Cycle</vt:lpstr>
      <vt:lpstr>Why is Carbon important?</vt:lpstr>
      <vt:lpstr>Where is Carbon found?</vt:lpstr>
      <vt:lpstr>PowerPoint Presentation</vt:lpstr>
      <vt:lpstr>Carbon Storage</vt:lpstr>
      <vt:lpstr>PowerPoint Presentation</vt:lpstr>
      <vt:lpstr>PowerPoint Presentation</vt:lpstr>
      <vt:lpstr>Video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Cycle</dc:title>
  <dc:creator>Teacher Iron</dc:creator>
  <cp:lastModifiedBy>Teacher Iron</cp:lastModifiedBy>
  <cp:revision>25</cp:revision>
  <cp:lastPrinted>2017-01-25T18:50:36Z</cp:lastPrinted>
  <dcterms:created xsi:type="dcterms:W3CDTF">2017-01-25T04:27:23Z</dcterms:created>
  <dcterms:modified xsi:type="dcterms:W3CDTF">2017-01-30T14:59:50Z</dcterms:modified>
</cp:coreProperties>
</file>