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7" r:id="rId5"/>
    <p:sldId id="259" r:id="rId6"/>
    <p:sldId id="268" r:id="rId7"/>
    <p:sldId id="269" r:id="rId8"/>
    <p:sldId id="270" r:id="rId9"/>
    <p:sldId id="258" r:id="rId10"/>
    <p:sldId id="277" r:id="rId11"/>
    <p:sldId id="278" r:id="rId12"/>
    <p:sldId id="271" r:id="rId13"/>
    <p:sldId id="260" r:id="rId14"/>
    <p:sldId id="279" r:id="rId15"/>
    <p:sldId id="280" r:id="rId16"/>
    <p:sldId id="272" r:id="rId17"/>
    <p:sldId id="261" r:id="rId18"/>
    <p:sldId id="287" r:id="rId19"/>
    <p:sldId id="288" r:id="rId20"/>
    <p:sldId id="273" r:id="rId21"/>
    <p:sldId id="262" r:id="rId22"/>
    <p:sldId id="281" r:id="rId23"/>
    <p:sldId id="282" r:id="rId24"/>
    <p:sldId id="274" r:id="rId25"/>
    <p:sldId id="263" r:id="rId26"/>
    <p:sldId id="283" r:id="rId27"/>
    <p:sldId id="284" r:id="rId28"/>
    <p:sldId id="275" r:id="rId29"/>
    <p:sldId id="264" r:id="rId30"/>
    <p:sldId id="285" r:id="rId31"/>
    <p:sldId id="286" r:id="rId32"/>
    <p:sldId id="276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8/29/16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5" Type="http://schemas.openxmlformats.org/officeDocument/2006/relationships/image" Target="../media/image40.png"/><Relationship Id="rId6" Type="http://schemas.openxmlformats.org/officeDocument/2006/relationships/image" Target="../media/image41.jpeg"/><Relationship Id="rId7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ross </a:t>
            </a:r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utting </a:t>
            </a:r>
            <a:r>
              <a:rPr lang="en-US" sz="9600" dirty="0" smtClean="0">
                <a:solidFill>
                  <a:srgbClr val="FF0000"/>
                </a:solidFill>
              </a:rPr>
              <a:t>C</a:t>
            </a:r>
            <a:r>
              <a:rPr lang="en-US" sz="9600" dirty="0" smtClean="0"/>
              <a:t>oncepts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Science</a:t>
            </a:r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67038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Cause and Effect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462716"/>
          </a:xfrm>
        </p:spPr>
        <p:txBody>
          <a:bodyPr>
            <a:noAutofit/>
          </a:bodyPr>
          <a:lstStyle/>
          <a:p>
            <a:r>
              <a:rPr lang="en-US" sz="3100" dirty="0" smtClean="0">
                <a:latin typeface="Bangla MN"/>
                <a:cs typeface="Bangla MN"/>
              </a:rPr>
              <a:t>Events have causes that generate observable patterns.</a:t>
            </a:r>
          </a:p>
          <a:p>
            <a:r>
              <a:rPr lang="en-US" sz="3100" dirty="0" smtClean="0">
                <a:latin typeface="Bangla MN"/>
                <a:cs typeface="Bangla MN"/>
              </a:rPr>
              <a:t>Cause and effect relationships can be used to explain change.</a:t>
            </a:r>
          </a:p>
          <a:p>
            <a:r>
              <a:rPr lang="en-US" sz="3100" dirty="0" smtClean="0">
                <a:latin typeface="Bangla MN"/>
                <a:cs typeface="Bangla MN"/>
              </a:rPr>
              <a:t>Cause and effect relationships can be use to predict events in systems.</a:t>
            </a:r>
            <a:endParaRPr lang="en-US" sz="31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157800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Cause and Effect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78" b="2878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1206" r="1206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348" r="348"/>
          <a:stretch>
            <a:fillRect/>
          </a:stretch>
        </p:blipFill>
        <p:spPr>
          <a:xfrm>
            <a:off x="3412490" y="2455433"/>
            <a:ext cx="2331720" cy="1645920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5"/>
          <a:srcRect l="2866" r="2866"/>
          <a:stretch>
            <a:fillRect/>
          </a:stretch>
        </p:blipFill>
        <p:spPr/>
      </p:pic>
      <p:pic>
        <p:nvPicPr>
          <p:cNvPr id="17" name="Picture Placeholder 16"/>
          <p:cNvPicPr>
            <a:picLocks noGrp="1" noChangeAspect="1"/>
          </p:cNvPicPr>
          <p:nvPr>
            <p:ph type="pic" idx="17"/>
          </p:nvPr>
        </p:nvPicPr>
        <p:blipFill>
          <a:blip r:embed="rId6"/>
          <a:srcRect t="8213" b="8213"/>
          <a:stretch>
            <a:fillRect/>
          </a:stretch>
        </p:blipFill>
        <p:spPr/>
      </p:pic>
      <p:pic>
        <p:nvPicPr>
          <p:cNvPr id="19" name="Picture Placeholder 18"/>
          <p:cNvPicPr>
            <a:picLocks noGrp="1" noChangeAspect="1"/>
          </p:cNvPicPr>
          <p:nvPr>
            <p:ph type="pic" idx="15"/>
          </p:nvPr>
        </p:nvPicPr>
        <p:blipFill>
          <a:blip r:embed="rId7"/>
          <a:srcRect t="2235" b="2235"/>
          <a:stretch>
            <a:fillRect/>
          </a:stretch>
        </p:blipFill>
        <p:spPr>
          <a:xfrm>
            <a:off x="3412490" y="457200"/>
            <a:ext cx="2331720" cy="1645920"/>
          </a:xfrm>
        </p:spPr>
      </p:pic>
    </p:spTree>
    <p:extLst>
      <p:ext uri="{BB962C8B-B14F-4D97-AF65-F5344CB8AC3E}">
        <p14:creationId xmlns:p14="http://schemas.microsoft.com/office/powerpoint/2010/main" val="1146492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Cause and Effect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>
                <a:latin typeface="Bangla MN"/>
                <a:cs typeface="Bangla MN"/>
              </a:rPr>
              <a:t>Observable patterns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Explains change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Used for predictions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68" y="3225800"/>
            <a:ext cx="1208251" cy="129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40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Scale, Proportion and Quantity</a:t>
            </a:r>
            <a:endParaRPr lang="en-US" dirty="0"/>
          </a:p>
        </p:txBody>
      </p:sp>
      <p:pic>
        <p:nvPicPr>
          <p:cNvPr id="4" name="Content Placeholder 3" descr="Scale Proportion and Quantit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17" r="-22617"/>
          <a:stretch>
            <a:fillRect/>
          </a:stretch>
        </p:blipFill>
        <p:spPr>
          <a:xfrm>
            <a:off x="685800" y="1868488"/>
            <a:ext cx="7770813" cy="4257675"/>
          </a:xfrm>
        </p:spPr>
      </p:pic>
    </p:spTree>
    <p:extLst>
      <p:ext uri="{BB962C8B-B14F-4D97-AF65-F5344CB8AC3E}">
        <p14:creationId xmlns:p14="http://schemas.microsoft.com/office/powerpoint/2010/main" val="3752782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ngla MN"/>
                <a:cs typeface="Bangla MN"/>
              </a:rPr>
              <a:t>Scale, Proportion &amp; Quantity</a:t>
            </a:r>
            <a:endParaRPr lang="en-US" sz="36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Relative scales allow for comparisons.(bigger &amp; smaller, hotter &amp; colder, faster &amp; slower, etc.).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Standard units used to measure and describe physical quantities (weight, time, temp, volume).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Some systems can only be studied indirectly because they are too small, large, fast or slow to observe directly.  </a:t>
            </a:r>
            <a:endParaRPr lang="en-US" sz="24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25253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Bangla MN"/>
                <a:cs typeface="Bangla MN"/>
              </a:rPr>
              <a:t>Examples of Scale and Proportion</a:t>
            </a:r>
            <a:endParaRPr lang="en-US" sz="32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412" r="2412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3095" b="3095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t="9139" b="9139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l="8204" r="8204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-36029" b="-36029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1300" b="1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3953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Scale, Proportion and Quantity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Comparisons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Units for measurement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Allows for indirect study</a:t>
            </a: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29" y="3156858"/>
            <a:ext cx="1166852" cy="110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8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and System Models</a:t>
            </a:r>
            <a:endParaRPr lang="en-US" dirty="0"/>
          </a:p>
        </p:txBody>
      </p:sp>
      <p:pic>
        <p:nvPicPr>
          <p:cNvPr id="4" name="Content Placeholder 3" descr="Systems and Mode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784" r="-307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77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angla MN"/>
                <a:cs typeface="Bangla MN"/>
              </a:rPr>
              <a:t>Systems and System Models</a:t>
            </a:r>
            <a:endParaRPr lang="en-US" sz="3600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Objects and organisms can be described in terms of their parts.  </a:t>
            </a:r>
          </a:p>
          <a:p>
            <a:r>
              <a:rPr lang="en-US" dirty="0" smtClean="0">
                <a:latin typeface="Bangla MN"/>
                <a:cs typeface="Bangla MN"/>
              </a:rPr>
              <a:t>A system is a group of related parts that make up a whole and can carry out functions its individual parts cannot.</a:t>
            </a:r>
          </a:p>
          <a:p>
            <a:r>
              <a:rPr lang="en-US" dirty="0" smtClean="0">
                <a:latin typeface="Bangla MN"/>
                <a:cs typeface="Bangla MN"/>
              </a:rPr>
              <a:t>Models can be used to represent systems and their interactions such as: </a:t>
            </a:r>
          </a:p>
          <a:p>
            <a:pPr lvl="1"/>
            <a:r>
              <a:rPr lang="en-US" dirty="0" smtClean="0">
                <a:latin typeface="Bangla MN"/>
                <a:cs typeface="Bangla MN"/>
              </a:rPr>
              <a:t>Inputs, processes and outputs</a:t>
            </a:r>
          </a:p>
          <a:p>
            <a:pPr lvl="1"/>
            <a:r>
              <a:rPr lang="en-US" dirty="0" smtClean="0">
                <a:latin typeface="Bangla MN"/>
                <a:cs typeface="Bangla MN"/>
              </a:rPr>
              <a:t>Energy, matter and flows within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98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596145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Systems and System Models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161" r="17161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394" r="3394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l="-20833" r="-20833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t="2906" b="2906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6063" b="6063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2452" b="24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1986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0239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ngla MN"/>
                <a:cs typeface="Bangla MN"/>
              </a:rPr>
              <a:t>What are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ross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utting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oncepts (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CCC</a:t>
            </a:r>
            <a:r>
              <a:rPr lang="en-US" dirty="0" smtClean="0">
                <a:latin typeface="Bangla MN"/>
                <a:cs typeface="Bangla MN"/>
              </a:rPr>
              <a:t>’s)?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65813"/>
            <a:ext cx="7770813" cy="3218086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angla MN"/>
                <a:cs typeface="Bangla MN"/>
              </a:rPr>
              <a:t>They are the </a:t>
            </a:r>
            <a:r>
              <a:rPr lang="en-US" sz="3200" dirty="0">
                <a:latin typeface="Bangla MN"/>
                <a:cs typeface="Bangla MN"/>
              </a:rPr>
              <a:t>big ideas that connect the sciences and help </a:t>
            </a:r>
            <a:r>
              <a:rPr lang="en-US" sz="3200" dirty="0" smtClean="0">
                <a:latin typeface="Bangla MN"/>
                <a:cs typeface="Bangla MN"/>
              </a:rPr>
              <a:t>us </a:t>
            </a:r>
            <a:r>
              <a:rPr lang="en-US" sz="3200" dirty="0">
                <a:latin typeface="Bangla MN"/>
                <a:cs typeface="Bangla MN"/>
              </a:rPr>
              <a:t>understand nature and how science and engineering work.</a:t>
            </a:r>
          </a:p>
        </p:txBody>
      </p:sp>
    </p:spTree>
    <p:extLst>
      <p:ext uri="{BB962C8B-B14F-4D97-AF65-F5344CB8AC3E}">
        <p14:creationId xmlns:p14="http://schemas.microsoft.com/office/powerpoint/2010/main" val="282335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Systems and System Models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 smtClean="0">
                <a:latin typeface="Bangla MN"/>
                <a:cs typeface="Bangla MN"/>
              </a:rPr>
              <a:t>:</a:t>
            </a: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r>
              <a:rPr lang="en-US" sz="2400" dirty="0" smtClean="0">
                <a:latin typeface="Bangla MN"/>
                <a:cs typeface="Bangla MN"/>
              </a:rPr>
              <a:t>Objects </a:t>
            </a:r>
            <a:r>
              <a:rPr lang="en-US" sz="2400" dirty="0">
                <a:latin typeface="Bangla MN"/>
                <a:cs typeface="Bangla MN"/>
              </a:rPr>
              <a:t>are described by their parts.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The </a:t>
            </a:r>
            <a:r>
              <a:rPr lang="en-US" sz="2400" dirty="0">
                <a:latin typeface="Bangla MN"/>
                <a:cs typeface="Bangla MN"/>
              </a:rPr>
              <a:t>parts work together as a whole.</a:t>
            </a:r>
          </a:p>
          <a:p>
            <a:pPr marL="349250" lvl="1" indent="0">
              <a:buNone/>
            </a:pPr>
            <a:endParaRPr lang="en-US" sz="2400" dirty="0" smtClean="0">
              <a:latin typeface="Bangla MN"/>
              <a:cs typeface="Bangla MN"/>
            </a:endParaRPr>
          </a:p>
          <a:p>
            <a:pPr lvl="1"/>
            <a:endParaRPr lang="en-US" dirty="0"/>
          </a:p>
        </p:txBody>
      </p:sp>
      <p:pic>
        <p:nvPicPr>
          <p:cNvPr id="4" name="Picture 3" descr="fswm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65" y="2887257"/>
            <a:ext cx="1687575" cy="168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Matter</a:t>
            </a:r>
            <a:endParaRPr lang="en-US" dirty="0"/>
          </a:p>
        </p:txBody>
      </p:sp>
      <p:pic>
        <p:nvPicPr>
          <p:cNvPr id="4" name="Content Placeholder 3" descr="Energy and Matter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642" r="-51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76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Energy and Matter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Objects may break into smaller pieces, be put together into larger pieces, or change shapes, 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is made of particles.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cannot be created or destroyed, only transferred in various ways between objects.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Matter is conserved because atoms are conserved in physical and chemical processes.</a:t>
            </a:r>
            <a:endParaRPr lang="en-US" sz="2400" dirty="0">
              <a:latin typeface="Bangla MN"/>
              <a:cs typeface="Bangla MN"/>
            </a:endParaRPr>
          </a:p>
          <a:p>
            <a:endParaRPr lang="en-US" dirty="0" smtClean="0">
              <a:latin typeface="Bangla MN"/>
              <a:cs typeface="Bangla MN"/>
            </a:endParaRPr>
          </a:p>
          <a:p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75401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68253"/>
            <a:ext cx="7776882" cy="1376486"/>
          </a:xfrm>
        </p:spPr>
        <p:txBody>
          <a:bodyPr/>
          <a:lstStyle/>
          <a:p>
            <a:r>
              <a:rPr lang="en-US" dirty="0" smtClean="0">
                <a:latin typeface="Bangla MN"/>
                <a:cs typeface="Bangla MN"/>
              </a:rPr>
              <a:t>Examples of Energy and Matter</a:t>
            </a:r>
            <a:endParaRPr lang="en-US" dirty="0">
              <a:latin typeface="Bangla MN"/>
              <a:cs typeface="Bangla MN"/>
            </a:endParaRPr>
          </a:p>
        </p:txBody>
      </p:sp>
      <p:pic>
        <p:nvPicPr>
          <p:cNvPr id="10" name="Picture Placeholder 9" descr="images-1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5" r="-3125"/>
          <a:stretch>
            <a:fillRect/>
          </a:stretch>
        </p:blipFill>
        <p:spPr/>
      </p:pic>
      <p:pic>
        <p:nvPicPr>
          <p:cNvPr id="15" name="Picture Placeholder 14" descr="images-4.jpe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9" r="-2379"/>
          <a:stretch>
            <a:fillRect/>
          </a:stretch>
        </p:blipFill>
        <p:spPr/>
      </p:pic>
      <p:pic>
        <p:nvPicPr>
          <p:cNvPr id="14" name="Picture Placeholder 13" descr="images-2.jpe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885" b="-29885"/>
          <a:stretch>
            <a:fillRect/>
          </a:stretch>
        </p:blipFill>
        <p:spPr>
          <a:xfrm>
            <a:off x="3413125" y="2455863"/>
            <a:ext cx="2330450" cy="1646237"/>
          </a:xfrm>
        </p:spPr>
      </p:pic>
      <p:sp>
        <p:nvSpPr>
          <p:cNvPr id="17" name="Picture Placeholder 16"/>
          <p:cNvSpPr>
            <a:spLocks noGrp="1"/>
          </p:cNvSpPr>
          <p:nvPr>
            <p:ph type="pic" idx="16"/>
          </p:nvPr>
        </p:nvSpPr>
        <p:spPr/>
      </p:sp>
      <p:pic>
        <p:nvPicPr>
          <p:cNvPr id="18" name="Picture 17" descr="Unknown.png"/>
          <p:cNvPicPr>
            <a:picLocks noGrp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88" b="-10888"/>
          <a:stretch>
            <a:fillRect/>
          </a:stretch>
        </p:blipFill>
        <p:spPr>
          <a:xfrm>
            <a:off x="6139180" y="457200"/>
            <a:ext cx="2331720" cy="164592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Placeholder 19" descr="images-3.jpeg"/>
          <p:cNvPicPr>
            <a:picLocks noGrp="1" noChangeAspect="1"/>
          </p:cNvPicPr>
          <p:nvPr>
            <p:ph type="pic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" b="2846"/>
          <a:stretch>
            <a:fillRect/>
          </a:stretch>
        </p:blipFill>
        <p:spPr/>
      </p:pic>
      <p:pic>
        <p:nvPicPr>
          <p:cNvPr id="22" name="Picture Placeholder 21" descr="Unknown.png"/>
          <p:cNvPicPr>
            <a:picLocks noGrp="1" noChangeAspect="1"/>
          </p:cNvPicPr>
          <p:nvPr>
            <p:ph type="pic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3" r="-28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6229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Energy and Matter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Objects can change shape or size.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Matter cannot be created or destroyed.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Matter is </a:t>
            </a:r>
            <a:r>
              <a:rPr lang="en-US" sz="2400" dirty="0" smtClean="0">
                <a:latin typeface="Bangla MN"/>
                <a:cs typeface="Bangla MN"/>
              </a:rPr>
              <a:t>transferred</a:t>
            </a:r>
            <a:endParaRPr lang="en-US" sz="2400" dirty="0" smtClean="0">
              <a:latin typeface="Bangla MN"/>
              <a:cs typeface="Bangla MN"/>
            </a:endParaRPr>
          </a:p>
          <a:p>
            <a:pPr marL="349250" lvl="1" indent="0">
              <a:buNone/>
            </a:pPr>
            <a:endParaRPr lang="en-US" dirty="0"/>
          </a:p>
        </p:txBody>
      </p:sp>
      <p:pic>
        <p:nvPicPr>
          <p:cNvPr id="5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91" y="2992292"/>
            <a:ext cx="30861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5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Function</a:t>
            </a:r>
            <a:endParaRPr lang="en-US" dirty="0"/>
          </a:p>
        </p:txBody>
      </p:sp>
      <p:pic>
        <p:nvPicPr>
          <p:cNvPr id="4" name="Content Placeholder 3" descr="Structure and Func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662" r="-39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214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and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Bangla MN"/>
                <a:cs typeface="Bangla MN"/>
              </a:rPr>
              <a:t>The shape and stability of structures are related to their functions.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Structures can be modeled and used to describe how their function depends on the relationships among its parts.</a:t>
            </a:r>
          </a:p>
          <a:p>
            <a:r>
              <a:rPr lang="en-US" sz="2400" dirty="0" smtClean="0">
                <a:latin typeface="Bangla MN"/>
                <a:cs typeface="Bangla MN"/>
              </a:rPr>
              <a:t>Structures can be designed to serve particular functions taking into account properties of different materials.</a:t>
            </a:r>
          </a:p>
        </p:txBody>
      </p:sp>
    </p:spTree>
    <p:extLst>
      <p:ext uri="{BB962C8B-B14F-4D97-AF65-F5344CB8AC3E}">
        <p14:creationId xmlns:p14="http://schemas.microsoft.com/office/powerpoint/2010/main" val="1599861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>
                <a:latin typeface="Bangla MN"/>
                <a:cs typeface="Bangla MN"/>
              </a:rPr>
              <a:t>Examples of Structure and Function</a:t>
            </a:r>
            <a:endParaRPr lang="en-US" sz="30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5527" b="5527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>
          <a:blip r:embed="rId3"/>
          <a:srcRect t="1772" b="1772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5"/>
          </p:nvPr>
        </p:nvPicPr>
        <p:blipFill>
          <a:blip r:embed="rId4"/>
          <a:srcRect l="307" r="307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6"/>
          </p:nvPr>
        </p:nvPicPr>
        <p:blipFill>
          <a:blip r:embed="rId5"/>
          <a:srcRect t="14704" b="14704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7"/>
          </p:nvPr>
        </p:nvPicPr>
        <p:blipFill>
          <a:blip r:embed="rId6"/>
          <a:srcRect t="14704" b="14704"/>
          <a:stretch>
            <a:fillRect/>
          </a:stretch>
        </p:blipFill>
        <p:spPr/>
      </p:pic>
      <p:pic>
        <p:nvPicPr>
          <p:cNvPr id="18" name="Picture Placeholder 17"/>
          <p:cNvPicPr>
            <a:picLocks noGrp="1" noChangeAspect="1"/>
          </p:cNvPicPr>
          <p:nvPr>
            <p:ph type="pic" idx="13"/>
          </p:nvPr>
        </p:nvPicPr>
        <p:blipFill>
          <a:blip r:embed="rId7"/>
          <a:srcRect t="8395" b="83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54603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Structure and Function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Stability of structure related to function.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Function = parts</a:t>
            </a:r>
            <a:r>
              <a:rPr lang="en-US" sz="2400" dirty="0" smtClean="0">
                <a:latin typeface="Bangla MN"/>
                <a:cs typeface="Bangla MN"/>
              </a:rPr>
              <a:t>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Structures are designed for particular functions.</a:t>
            </a:r>
          </a:p>
          <a:p>
            <a:pPr lvl="1"/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47" y="2599744"/>
            <a:ext cx="1604957" cy="213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005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Stability and Change</a:t>
            </a:r>
            <a:endParaRPr lang="en-US" dirty="0"/>
          </a:p>
        </p:txBody>
      </p:sp>
      <p:pic>
        <p:nvPicPr>
          <p:cNvPr id="4" name="Content Placeholder 3" descr="Stability and Chan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780" r="-2478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7108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7 </a:t>
            </a:r>
            <a:r>
              <a:rPr lang="en-US" dirty="0" smtClean="0">
                <a:solidFill>
                  <a:srgbClr val="FF0000"/>
                </a:solidFill>
              </a:rPr>
              <a:t>CCC</a:t>
            </a:r>
            <a:r>
              <a:rPr lang="en-US" dirty="0" smtClean="0"/>
              <a:t>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>
                <a:latin typeface="Bangla MN"/>
                <a:cs typeface="Bangla MN"/>
              </a:rPr>
              <a:t>Patterns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Cause and Effect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Scale, Proportion, and Quantity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Systems and System Models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Energy and Matter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Structure and Function</a:t>
            </a:r>
          </a:p>
          <a:p>
            <a:r>
              <a:rPr lang="en-US" sz="2800" dirty="0" smtClean="0">
                <a:latin typeface="Bangla MN"/>
                <a:cs typeface="Bangla MN"/>
              </a:rPr>
              <a:t>Stability and Change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24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Stability and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angla MN"/>
                <a:cs typeface="Bangla MN"/>
              </a:rPr>
              <a:t>Some things stay the same while some things change.</a:t>
            </a:r>
          </a:p>
          <a:p>
            <a:r>
              <a:rPr lang="en-US" dirty="0" smtClean="0">
                <a:latin typeface="Bangla MN"/>
                <a:cs typeface="Bangla MN"/>
              </a:rPr>
              <a:t>Things may change slowly or rapidly.</a:t>
            </a:r>
          </a:p>
          <a:p>
            <a:r>
              <a:rPr lang="en-US" dirty="0" smtClean="0">
                <a:latin typeface="Bangla MN"/>
                <a:cs typeface="Bangla MN"/>
              </a:rPr>
              <a:t>Change is measured in terms of difference over time and may occur at different rates.</a:t>
            </a:r>
          </a:p>
          <a:p>
            <a:r>
              <a:rPr lang="en-US" dirty="0" smtClean="0">
                <a:latin typeface="Bangla MN"/>
                <a:cs typeface="Bangla MN"/>
              </a:rPr>
              <a:t>Small changes in one part of a system might cause large changes in another part.</a:t>
            </a:r>
          </a:p>
          <a:p>
            <a:r>
              <a:rPr lang="en-US" dirty="0" smtClean="0">
                <a:latin typeface="Bangla MN"/>
                <a:cs typeface="Bangla MN"/>
              </a:rPr>
              <a:t>Stability might be disturbed either by sudden events or gradual changes that accumulate over time.</a:t>
            </a:r>
          </a:p>
          <a:p>
            <a:r>
              <a:rPr lang="en-US" dirty="0" smtClean="0">
                <a:latin typeface="Bangla MN"/>
                <a:cs typeface="Bangla MN"/>
              </a:rPr>
              <a:t>Some system changes are irreversible.</a:t>
            </a:r>
          </a:p>
          <a:p>
            <a:endParaRPr lang="en-US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0269204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Bangla MN"/>
                <a:cs typeface="Bangla MN"/>
              </a:rPr>
              <a:t>Examples of Stability and Change</a:t>
            </a:r>
            <a:endParaRPr lang="en-US" sz="3200" dirty="0">
              <a:latin typeface="Bangla MN"/>
              <a:cs typeface="Bangla MN"/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590" b="6590"/>
          <a:stretch>
            <a:fillRect/>
          </a:stretch>
        </p:blipFill>
        <p:spPr/>
      </p:pic>
      <p:pic>
        <p:nvPicPr>
          <p:cNvPr id="13" name="Picture Placeholder 12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2878" b="2878"/>
          <a:stretch>
            <a:fillRect/>
          </a:stretch>
        </p:blipFill>
        <p:spPr/>
      </p:pic>
      <p:pic>
        <p:nvPicPr>
          <p:cNvPr id="12" name="Picture Placeholder 11"/>
          <p:cNvPicPr>
            <a:picLocks noGrp="1" noChangeAspect="1"/>
          </p:cNvPicPr>
          <p:nvPr>
            <p:ph type="pic" idx="14"/>
          </p:nvPr>
        </p:nvPicPr>
        <p:blipFill>
          <a:blip r:embed="rId4"/>
          <a:srcRect t="3687" b="3687"/>
          <a:stretch>
            <a:fillRect/>
          </a:stretch>
        </p:blipFill>
        <p:spPr/>
      </p:pic>
      <p:pic>
        <p:nvPicPr>
          <p:cNvPr id="11" name="Picture Placeholder 10"/>
          <p:cNvPicPr>
            <a:picLocks noGrp="1" noChangeAspect="1"/>
          </p:cNvPicPr>
          <p:nvPr>
            <p:ph type="pic" idx="15"/>
          </p:nvPr>
        </p:nvPicPr>
        <p:blipFill>
          <a:blip r:embed="rId5"/>
          <a:srcRect l="15026" r="15026"/>
          <a:stretch>
            <a:fillRect/>
          </a:stretch>
        </p:blipFill>
        <p:spPr/>
      </p:pic>
      <p:pic>
        <p:nvPicPr>
          <p:cNvPr id="15" name="Picture Placeholder 14"/>
          <p:cNvPicPr>
            <a:picLocks noGrp="1" noChangeAspect="1"/>
          </p:cNvPicPr>
          <p:nvPr>
            <p:ph type="pic" idx="16"/>
          </p:nvPr>
        </p:nvPicPr>
        <p:blipFill>
          <a:blip r:embed="rId6"/>
          <a:srcRect t="2988" b="2988"/>
          <a:stretch>
            <a:fillRect/>
          </a:stretch>
        </p:blipFill>
        <p:spPr/>
      </p:pic>
      <p:pic>
        <p:nvPicPr>
          <p:cNvPr id="14" name="Picture Placeholder 13"/>
          <p:cNvPicPr>
            <a:picLocks noGrp="1" noChangeAspect="1"/>
          </p:cNvPicPr>
          <p:nvPr>
            <p:ph type="pic" idx="17"/>
          </p:nvPr>
        </p:nvPicPr>
        <p:blipFill>
          <a:blip r:embed="rId7"/>
          <a:srcRect t="585" b="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4707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Stability and Change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Inside on Flap</a:t>
            </a:r>
            <a:r>
              <a:rPr lang="en-US" sz="24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Change can occur slowly or rapidly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Measured in differences over time.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Small changes can </a:t>
            </a:r>
            <a:r>
              <a:rPr lang="en-US" sz="2400" dirty="0" smtClean="0">
                <a:latin typeface="Bangla MN"/>
                <a:cs typeface="Bangla MN"/>
              </a:rPr>
              <a:t>= </a:t>
            </a:r>
            <a:r>
              <a:rPr lang="en-US" sz="2400" dirty="0" smtClean="0">
                <a:latin typeface="Bangla MN"/>
                <a:cs typeface="Bangla MN"/>
              </a:rPr>
              <a:t>large changes somewhere else.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Some changes are irreversible.</a:t>
            </a:r>
          </a:p>
          <a:p>
            <a:pPr lvl="1"/>
            <a:endParaRPr lang="en-US" dirty="0"/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203" y="2825266"/>
            <a:ext cx="3542446" cy="168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928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ross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utting </a:t>
            </a:r>
            <a:r>
              <a:rPr lang="en-US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dirty="0" smtClean="0">
                <a:latin typeface="Bangla MN"/>
                <a:cs typeface="Bangla MN"/>
              </a:rPr>
              <a:t>oncepts</a:t>
            </a:r>
            <a:endParaRPr lang="en-US" dirty="0"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Bangla MN"/>
                <a:cs typeface="Bangla MN"/>
              </a:rPr>
              <a:t>We will be integrating each of these </a:t>
            </a:r>
            <a:r>
              <a:rPr lang="en-US" sz="4000" dirty="0" smtClean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ross </a:t>
            </a:r>
            <a:r>
              <a:rPr lang="en-US" sz="4000" dirty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utting </a:t>
            </a:r>
            <a:r>
              <a:rPr lang="en-US" sz="4000" dirty="0">
                <a:solidFill>
                  <a:srgbClr val="FF0000"/>
                </a:solidFill>
                <a:latin typeface="Bangla MN"/>
                <a:cs typeface="Bangla MN"/>
              </a:rPr>
              <a:t>C</a:t>
            </a:r>
            <a:r>
              <a:rPr lang="en-US" sz="4000" dirty="0" smtClean="0">
                <a:latin typeface="Bangla MN"/>
                <a:cs typeface="Bangla MN"/>
              </a:rPr>
              <a:t>oncepts into everything we learn throughout the year.</a:t>
            </a:r>
            <a:endParaRPr lang="en-US" sz="40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89843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Notes: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3200" dirty="0" smtClean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        Cross Cutting Concepts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Inside Left Flap</a:t>
            </a:r>
            <a:r>
              <a:rPr lang="en-US" sz="32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        7 CCC’s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3200" dirty="0" smtClean="0">
                <a:latin typeface="Bangla MN"/>
                <a:cs typeface="Bangla MN"/>
              </a:rPr>
              <a:t>: </a:t>
            </a:r>
          </a:p>
          <a:p>
            <a:pPr marL="0" indent="0">
              <a:buNone/>
            </a:pPr>
            <a:r>
              <a:rPr lang="en-US" sz="3200" dirty="0" smtClean="0">
                <a:latin typeface="Bangla MN"/>
                <a:cs typeface="Bangla MN"/>
              </a:rPr>
              <a:t>Big Ideas that</a:t>
            </a:r>
          </a:p>
          <a:p>
            <a:pPr lvl="1"/>
            <a:r>
              <a:rPr lang="en-US" sz="3200" dirty="0" smtClean="0">
                <a:latin typeface="Bangla MN"/>
                <a:cs typeface="Bangla MN"/>
              </a:rPr>
              <a:t>Connect the Sciences</a:t>
            </a:r>
          </a:p>
          <a:p>
            <a:pPr lvl="1"/>
            <a:r>
              <a:rPr lang="en-US" sz="3200" dirty="0" smtClean="0">
                <a:latin typeface="Bangla MN"/>
                <a:cs typeface="Bangla MN"/>
              </a:rPr>
              <a:t>Help us understand nature, science and engineering</a:t>
            </a:r>
            <a:endParaRPr lang="en-US" sz="32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35546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pic>
        <p:nvPicPr>
          <p:cNvPr id="4" name="Content Placeholder 3" descr="patter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6" r="-185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29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>
                <a:latin typeface="Bangla MN"/>
                <a:cs typeface="Bangla MN"/>
              </a:rPr>
              <a:t>Patterns can be observed, used to describe events, and used as evidence.</a:t>
            </a:r>
          </a:p>
          <a:p>
            <a:r>
              <a:rPr lang="en-US" sz="4000" dirty="0" smtClean="0">
                <a:latin typeface="Bangla MN"/>
                <a:cs typeface="Bangla MN"/>
              </a:rPr>
              <a:t>Similarities and differences in patterns can be used to sort, classify, communicate and analyze.</a:t>
            </a:r>
          </a:p>
          <a:p>
            <a:r>
              <a:rPr lang="en-US" sz="4000" dirty="0" smtClean="0">
                <a:latin typeface="Bangla MN"/>
                <a:cs typeface="Bangla MN"/>
              </a:rPr>
              <a:t>Graphs, charts and images can be used to identify patterns in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33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Bangla MN"/>
                <a:cs typeface="Bangla MN"/>
              </a:rPr>
              <a:t>Examples of Patterns</a:t>
            </a:r>
            <a:endParaRPr lang="en-US" sz="4400" dirty="0">
              <a:latin typeface="Bangla MN"/>
              <a:cs typeface="Bangla MN"/>
            </a:endParaRPr>
          </a:p>
        </p:txBody>
      </p:sp>
      <p:pic>
        <p:nvPicPr>
          <p:cNvPr id="10" name="Picture Placeholder 9" descr="Unknown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r="1826"/>
          <a:stretch>
            <a:fillRect/>
          </a:stretch>
        </p:blipFill>
        <p:spPr/>
      </p:pic>
      <p:pic>
        <p:nvPicPr>
          <p:cNvPr id="13" name="Picture Placeholder 12" descr="images-3.pn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r="314"/>
          <a:stretch>
            <a:fillRect/>
          </a:stretch>
        </p:blipFill>
        <p:spPr/>
      </p:pic>
      <p:pic>
        <p:nvPicPr>
          <p:cNvPr id="11" name="Picture Placeholder 10" descr="images-2.jpeg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1" b="-10681"/>
          <a:stretch>
            <a:fillRect/>
          </a:stretch>
        </p:blipFill>
        <p:spPr/>
      </p:pic>
      <p:pic>
        <p:nvPicPr>
          <p:cNvPr id="14" name="Picture Placeholder 13" descr="Unknown.jpeg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9" r="10859"/>
          <a:stretch>
            <a:fillRect/>
          </a:stretch>
        </p:blipFill>
        <p:spPr/>
      </p:pic>
      <p:pic>
        <p:nvPicPr>
          <p:cNvPr id="12" name="Picture Placeholder 11" descr="images-4.jpeg"/>
          <p:cNvPicPr>
            <a:picLocks noGrp="1" noChangeAspect="1"/>
          </p:cNvPicPr>
          <p:nvPr>
            <p:ph type="pic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2" r="12942"/>
          <a:stretch>
            <a:fillRect/>
          </a:stretch>
        </p:blipFill>
        <p:spPr/>
      </p:pic>
      <p:pic>
        <p:nvPicPr>
          <p:cNvPr id="15" name="Picture Placeholder 14" descr="images-2.png"/>
          <p:cNvPicPr>
            <a:picLocks noGrp="1" noChangeAspect="1"/>
          </p:cNvPicPr>
          <p:nvPr>
            <p:ph type="pic" idx="17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23" b="-14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294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Bangla MN"/>
                <a:cs typeface="Bangla MN"/>
              </a:rPr>
              <a:t>For your Notes</a:t>
            </a:r>
            <a:endParaRPr lang="en-US" dirty="0">
              <a:solidFill>
                <a:srgbClr val="FFFF00"/>
              </a:solidFill>
              <a:latin typeface="Bangla MN"/>
              <a:cs typeface="Bangla M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08998"/>
            <a:ext cx="7770813" cy="5288097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Front</a:t>
            </a:r>
            <a:r>
              <a:rPr lang="en-US" sz="2400" dirty="0">
                <a:latin typeface="Bangla MN"/>
                <a:cs typeface="Bangla MN"/>
              </a:rPr>
              <a:t>:  </a:t>
            </a:r>
          </a:p>
          <a:p>
            <a:pPr marL="0" indent="0">
              <a:buNone/>
            </a:pPr>
            <a:r>
              <a:rPr lang="en-US" sz="2400" dirty="0" smtClean="0">
                <a:latin typeface="Bangla MN"/>
                <a:cs typeface="Bangla MN"/>
              </a:rPr>
              <a:t>       Patterns</a:t>
            </a: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 smtClean="0">
                <a:solidFill>
                  <a:srgbClr val="FF0000"/>
                </a:solidFill>
                <a:latin typeface="Bangla MN"/>
                <a:cs typeface="Bangla MN"/>
              </a:rPr>
              <a:t>on Flap</a:t>
            </a:r>
            <a:r>
              <a:rPr lang="en-US" sz="2400" dirty="0">
                <a:latin typeface="Bangla MN"/>
                <a:cs typeface="Bangla MN"/>
              </a:rPr>
              <a:t>: </a:t>
            </a:r>
            <a:endParaRPr lang="en-US" sz="2400" dirty="0" smtClean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pPr marL="0" indent="0">
              <a:buNone/>
            </a:pPr>
            <a:endParaRPr lang="en-US" sz="2400" dirty="0">
              <a:latin typeface="Bangla MN"/>
              <a:cs typeface="Bangla MN"/>
            </a:endParaRPr>
          </a:p>
          <a:p>
            <a:r>
              <a:rPr lang="en-US" sz="2400" dirty="0">
                <a:solidFill>
                  <a:srgbClr val="FF0000"/>
                </a:solidFill>
                <a:latin typeface="Bangla MN"/>
                <a:cs typeface="Bangla MN"/>
              </a:rPr>
              <a:t>Inside </a:t>
            </a:r>
            <a:r>
              <a:rPr lang="en-US" sz="2400" dirty="0">
                <a:latin typeface="Bangla MN"/>
                <a:cs typeface="Bangla MN"/>
              </a:rPr>
              <a:t>: </a:t>
            </a:r>
          </a:p>
          <a:p>
            <a:pPr lvl="1"/>
            <a:r>
              <a:rPr lang="en-US" sz="2400" dirty="0">
                <a:latin typeface="Bangla MN"/>
                <a:cs typeface="Bangla MN"/>
              </a:rPr>
              <a:t>S</a:t>
            </a:r>
            <a:r>
              <a:rPr lang="en-US" sz="2400" dirty="0" smtClean="0">
                <a:latin typeface="Bangla MN"/>
                <a:cs typeface="Bangla MN"/>
              </a:rPr>
              <a:t>ort and analyze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Evidence</a:t>
            </a:r>
          </a:p>
          <a:p>
            <a:pPr lvl="1"/>
            <a:r>
              <a:rPr lang="en-US" sz="2400" dirty="0" smtClean="0">
                <a:latin typeface="Bangla MN"/>
                <a:cs typeface="Bangla MN"/>
              </a:rPr>
              <a:t>Graphs, charts, images</a:t>
            </a:r>
          </a:p>
          <a:p>
            <a:pPr lvl="1"/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644" y="3194179"/>
            <a:ext cx="1550406" cy="124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80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 and Effect</a:t>
            </a:r>
            <a:endParaRPr lang="en-US" dirty="0"/>
          </a:p>
        </p:txBody>
      </p:sp>
      <p:pic>
        <p:nvPicPr>
          <p:cNvPr id="4" name="Content Placeholder 3" descr="Cause and Eff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63" r="-210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1271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387</TotalTime>
  <Words>760</Words>
  <Application>Microsoft Macintosh PowerPoint</Application>
  <PresentationFormat>On-screen Show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Story</vt:lpstr>
      <vt:lpstr>Cross Cutting Concepts</vt:lpstr>
      <vt:lpstr>What are Cross Cutting Concepts (CCC’s)?</vt:lpstr>
      <vt:lpstr>There are 7 CCC’s</vt:lpstr>
      <vt:lpstr>For your Notes:</vt:lpstr>
      <vt:lpstr>Patterns</vt:lpstr>
      <vt:lpstr>Patterns</vt:lpstr>
      <vt:lpstr>Examples of Patterns</vt:lpstr>
      <vt:lpstr>For your Notes</vt:lpstr>
      <vt:lpstr>Cause and Effect</vt:lpstr>
      <vt:lpstr>Cause and Effect</vt:lpstr>
      <vt:lpstr>Examples of Cause and Effect</vt:lpstr>
      <vt:lpstr>For your Notes</vt:lpstr>
      <vt:lpstr>Scale, Proportion and Quantity</vt:lpstr>
      <vt:lpstr>Scale, Proportion &amp; Quantity</vt:lpstr>
      <vt:lpstr>Examples of Scale and Proportion</vt:lpstr>
      <vt:lpstr>For your Notes</vt:lpstr>
      <vt:lpstr>Systems and System Models</vt:lpstr>
      <vt:lpstr>Systems and System Models</vt:lpstr>
      <vt:lpstr>Examples of Systems and System Models</vt:lpstr>
      <vt:lpstr>For your Notes</vt:lpstr>
      <vt:lpstr>Energy and Matter</vt:lpstr>
      <vt:lpstr>Energy and Matter</vt:lpstr>
      <vt:lpstr>Examples of Energy and Matter</vt:lpstr>
      <vt:lpstr>For your Notes</vt:lpstr>
      <vt:lpstr>Structure and Function</vt:lpstr>
      <vt:lpstr>Structure and Function</vt:lpstr>
      <vt:lpstr>Examples of Structure and Function</vt:lpstr>
      <vt:lpstr>For your Notes</vt:lpstr>
      <vt:lpstr>Stability and Change</vt:lpstr>
      <vt:lpstr>Stability and Change</vt:lpstr>
      <vt:lpstr>Examples of Stability and Change</vt:lpstr>
      <vt:lpstr>For your Notes</vt:lpstr>
      <vt:lpstr>Cross Cutting Concepts</vt:lpstr>
    </vt:vector>
  </TitlesOfParts>
  <Company>ICSD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 Cutting Concepts</dc:title>
  <dc:creator>Teacher Iron</dc:creator>
  <cp:lastModifiedBy>Teacher Iron</cp:lastModifiedBy>
  <cp:revision>26</cp:revision>
  <dcterms:created xsi:type="dcterms:W3CDTF">2016-08-05T01:11:03Z</dcterms:created>
  <dcterms:modified xsi:type="dcterms:W3CDTF">2016-08-29T20:01:04Z</dcterms:modified>
</cp:coreProperties>
</file>