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9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4D8DEE8-7A87-4E01-8ADE-4C49CDD43F74}" type="datetime1">
              <a:rPr lang="en-US" smtClean="0"/>
              <a:pPr/>
              <a:t>11/29/16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9461-E3EB-40CD-B93F-E5CBBBD8E0BA}" type="datetimeFigureOut">
              <a:rPr lang="en-US" smtClean="0"/>
              <a:pPr/>
              <a:t>11/29/16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7543-9AAE-4E9F-B28C-4FCCFD07D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8FA3-38AD-400D-A4D2-18E8EF129E5F}" type="datetime1">
              <a:rPr lang="en-US" smtClean="0"/>
              <a:pPr/>
              <a:t>11/29/16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F424-F111-43CB-9C75-D52325012943}" type="datetime1">
              <a:rPr lang="en-US" smtClean="0"/>
              <a:pPr/>
              <a:t>11/29/16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A8BBF0-342D-409A-9C0A-B1B451E92883}" type="datetime1">
              <a:rPr lang="en-US" smtClean="0"/>
              <a:pPr/>
              <a:t>11/29/16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A190-4BDC-4D39-B5BB-A14B3E8B1B3D}" type="datetime1">
              <a:rPr lang="en-US" smtClean="0"/>
              <a:pPr/>
              <a:t>11/29/16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D52F2-9B11-4FC0-9217-7D20B3AC9849}" type="datetime1">
              <a:rPr lang="en-US" smtClean="0"/>
              <a:pPr/>
              <a:t>11/29/16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3737-8506-438E-ABC0-0BE7E06DCCA6}" type="datetime1">
              <a:rPr lang="en-US" smtClean="0"/>
              <a:pPr/>
              <a:t>11/29/16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D58AA-1C84-40C9-BFEE-631CCB17636C}" type="datetime1">
              <a:rPr lang="en-US" smtClean="0"/>
              <a:pPr/>
              <a:t>11/29/16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42C1-4E96-413B-B72E-6C4B39D85C9D}" type="datetime1">
              <a:rPr lang="en-US" smtClean="0"/>
              <a:pPr/>
              <a:t>11/29/16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2AA2-D442-471A-9D69-80392E1E581D}" type="datetime1">
              <a:rPr lang="en-US" smtClean="0"/>
              <a:pPr/>
              <a:t>11/29/16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C43563C-D9B3-4432-B336-144C997D6215}" type="datetime1">
              <a:rPr lang="en-US" smtClean="0"/>
              <a:pPr/>
              <a:t>11/29/16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Grade Science: Physics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Waves Notes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5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Waves notes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979483" y="2197673"/>
            <a:ext cx="3647017" cy="3891237"/>
            <a:chOff x="2979483" y="2197673"/>
            <a:chExt cx="3647017" cy="3891237"/>
          </a:xfrm>
        </p:grpSpPr>
        <p:sp>
          <p:nvSpPr>
            <p:cNvPr id="5" name="Rectangle 4"/>
            <p:cNvSpPr/>
            <p:nvPr/>
          </p:nvSpPr>
          <p:spPr>
            <a:xfrm rot="5400000">
              <a:off x="2857373" y="2319783"/>
              <a:ext cx="3891237" cy="364701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>
              <a:stCxn id="5" idx="0"/>
              <a:endCxn id="5" idx="2"/>
            </p:cNvCxnSpPr>
            <p:nvPr/>
          </p:nvCxnSpPr>
          <p:spPr>
            <a:xfrm flipH="1">
              <a:off x="2979483" y="4143292"/>
              <a:ext cx="3647017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>
              <a:off x="2979483" y="3191048"/>
              <a:ext cx="3647016" cy="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2979484" y="5101701"/>
              <a:ext cx="3647016" cy="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stCxn id="5" idx="1"/>
              <a:endCxn id="5" idx="3"/>
            </p:cNvCxnSpPr>
            <p:nvPr/>
          </p:nvCxnSpPr>
          <p:spPr>
            <a:xfrm>
              <a:off x="4802991" y="2197673"/>
              <a:ext cx="0" cy="389123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1" name="Straight Arrow Connector 10"/>
          <p:cNvCxnSpPr/>
          <p:nvPr/>
        </p:nvCxnSpPr>
        <p:spPr>
          <a:xfrm flipH="1">
            <a:off x="5566580" y="2584316"/>
            <a:ext cx="2119838" cy="285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735257" y="1936063"/>
            <a:ext cx="2110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Wavelength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725326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723660" y="1833033"/>
            <a:ext cx="4038600" cy="4407408"/>
          </a:xfrm>
        </p:spPr>
        <p:txBody>
          <a:bodyPr>
            <a:normAutofit lnSpcReduction="10000"/>
          </a:bodyPr>
          <a:lstStyle/>
          <a:p>
            <a:pPr marL="45720" indent="0" algn="ctr">
              <a:buNone/>
            </a:pPr>
            <a:r>
              <a:rPr lang="en-US" sz="4000" dirty="0" smtClean="0"/>
              <a:t>The </a:t>
            </a:r>
            <a:r>
              <a:rPr lang="en-US" sz="4000" dirty="0" smtClean="0">
                <a:solidFill>
                  <a:schemeClr val="accent5"/>
                </a:solidFill>
              </a:rPr>
              <a:t>distance</a:t>
            </a:r>
            <a:r>
              <a:rPr lang="en-US" sz="4000" dirty="0" smtClean="0"/>
              <a:t> between corresponding points of </a:t>
            </a:r>
            <a:r>
              <a:rPr lang="en-US" sz="4000" dirty="0" smtClean="0">
                <a:solidFill>
                  <a:srgbClr val="94734E"/>
                </a:solidFill>
              </a:rPr>
              <a:t>two</a:t>
            </a:r>
            <a:r>
              <a:rPr lang="en-US" sz="4000" dirty="0" smtClean="0"/>
              <a:t> consecutive waves. </a:t>
            </a:r>
          </a:p>
          <a:p>
            <a:pPr marL="45720" indent="0" algn="ctr">
              <a:buNone/>
            </a:pPr>
            <a:r>
              <a:rPr lang="en-US" sz="1800" dirty="0" smtClean="0"/>
              <a:t>Ex. Crest to Crest </a:t>
            </a:r>
          </a:p>
          <a:p>
            <a:pPr marL="45720" indent="0" algn="ctr">
              <a:buNone/>
            </a:pPr>
            <a:r>
              <a:rPr lang="en-US" sz="1800" dirty="0" smtClean="0"/>
              <a:t>OR </a:t>
            </a:r>
          </a:p>
          <a:p>
            <a:pPr marL="45720" indent="0" algn="ctr">
              <a:buNone/>
            </a:pPr>
            <a:r>
              <a:rPr lang="en-US" sz="1800" dirty="0" smtClean="0"/>
              <a:t>Trough to Trough</a:t>
            </a:r>
            <a:endParaRPr lang="en-US" sz="18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043787"/>
            <a:ext cx="4038600" cy="1757978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wavelength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5006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Waves notes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979483" y="2197673"/>
            <a:ext cx="3647017" cy="3891237"/>
            <a:chOff x="2979483" y="2197673"/>
            <a:chExt cx="3647017" cy="3891237"/>
          </a:xfrm>
        </p:grpSpPr>
        <p:sp>
          <p:nvSpPr>
            <p:cNvPr id="5" name="Rectangle 4"/>
            <p:cNvSpPr/>
            <p:nvPr/>
          </p:nvSpPr>
          <p:spPr>
            <a:xfrm rot="5400000">
              <a:off x="2857373" y="2319783"/>
              <a:ext cx="3891237" cy="364701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>
              <a:stCxn id="5" idx="0"/>
              <a:endCxn id="5" idx="2"/>
            </p:cNvCxnSpPr>
            <p:nvPr/>
          </p:nvCxnSpPr>
          <p:spPr>
            <a:xfrm flipH="1">
              <a:off x="2979483" y="4143292"/>
              <a:ext cx="3647017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>
              <a:off x="2979483" y="3191048"/>
              <a:ext cx="3647016" cy="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2979484" y="5101701"/>
              <a:ext cx="3647016" cy="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stCxn id="5" idx="1"/>
              <a:endCxn id="5" idx="3"/>
            </p:cNvCxnSpPr>
            <p:nvPr/>
          </p:nvCxnSpPr>
          <p:spPr>
            <a:xfrm>
              <a:off x="4802991" y="2197673"/>
              <a:ext cx="0" cy="389123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1" name="Straight Arrow Connector 10"/>
          <p:cNvCxnSpPr/>
          <p:nvPr/>
        </p:nvCxnSpPr>
        <p:spPr>
          <a:xfrm flipH="1">
            <a:off x="5675338" y="3571486"/>
            <a:ext cx="2119838" cy="285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735257" y="2929438"/>
            <a:ext cx="2110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Frequency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869253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839753" y="1833033"/>
            <a:ext cx="4038600" cy="4407408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4000" dirty="0" smtClean="0"/>
              <a:t>The </a:t>
            </a:r>
            <a:r>
              <a:rPr lang="en-US" sz="4000" dirty="0" smtClean="0">
                <a:solidFill>
                  <a:schemeClr val="accent5"/>
                </a:solidFill>
              </a:rPr>
              <a:t>numbe</a:t>
            </a:r>
            <a:r>
              <a:rPr lang="en-US" sz="4000" dirty="0" smtClean="0">
                <a:solidFill>
                  <a:srgbClr val="94734E"/>
                </a:solidFill>
              </a:rPr>
              <a:t>r</a:t>
            </a:r>
            <a:r>
              <a:rPr lang="en-US" sz="4000" dirty="0" smtClean="0"/>
              <a:t> of waves that pass a certain </a:t>
            </a:r>
            <a:r>
              <a:rPr lang="en-US" sz="4000" dirty="0" smtClean="0">
                <a:solidFill>
                  <a:srgbClr val="94734E"/>
                </a:solidFill>
              </a:rPr>
              <a:t>point</a:t>
            </a:r>
            <a:r>
              <a:rPr lang="en-US" sz="4000" dirty="0" smtClean="0"/>
              <a:t> in a given amount of time.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187" y="2897861"/>
            <a:ext cx="4621566" cy="1820225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1959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Waves notes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979483" y="2197673"/>
            <a:ext cx="3647017" cy="3891237"/>
            <a:chOff x="2979483" y="2197673"/>
            <a:chExt cx="3647017" cy="3891237"/>
          </a:xfrm>
        </p:grpSpPr>
        <p:sp>
          <p:nvSpPr>
            <p:cNvPr id="5" name="Rectangle 4"/>
            <p:cNvSpPr/>
            <p:nvPr/>
          </p:nvSpPr>
          <p:spPr>
            <a:xfrm rot="5400000">
              <a:off x="2857373" y="2319783"/>
              <a:ext cx="3891237" cy="364701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>
              <a:stCxn id="5" idx="0"/>
              <a:endCxn id="5" idx="2"/>
            </p:cNvCxnSpPr>
            <p:nvPr/>
          </p:nvCxnSpPr>
          <p:spPr>
            <a:xfrm flipH="1">
              <a:off x="2979483" y="4143292"/>
              <a:ext cx="3647017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>
              <a:off x="2979483" y="3191048"/>
              <a:ext cx="3647016" cy="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2979484" y="5101701"/>
              <a:ext cx="3647016" cy="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stCxn id="5" idx="1"/>
              <a:endCxn id="5" idx="3"/>
            </p:cNvCxnSpPr>
            <p:nvPr/>
          </p:nvCxnSpPr>
          <p:spPr>
            <a:xfrm>
              <a:off x="4802991" y="2197673"/>
              <a:ext cx="0" cy="389123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1" name="Straight Arrow Connector 10"/>
          <p:cNvCxnSpPr/>
          <p:nvPr/>
        </p:nvCxnSpPr>
        <p:spPr>
          <a:xfrm flipH="1">
            <a:off x="5680235" y="4499098"/>
            <a:ext cx="2119838" cy="285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740154" y="3857050"/>
            <a:ext cx="2110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Medium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165360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839753" y="2842400"/>
            <a:ext cx="4038600" cy="269339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4000" dirty="0" smtClean="0"/>
              <a:t>The substance through which </a:t>
            </a:r>
            <a:r>
              <a:rPr lang="en-US" sz="4000" dirty="0" smtClean="0">
                <a:solidFill>
                  <a:schemeClr val="accent5"/>
                </a:solidFill>
              </a:rPr>
              <a:t>wave</a:t>
            </a:r>
            <a:r>
              <a:rPr lang="en-US" sz="4000" dirty="0" smtClean="0">
                <a:solidFill>
                  <a:srgbClr val="94734E"/>
                </a:solidFill>
              </a:rPr>
              <a:t>s</a:t>
            </a:r>
            <a:r>
              <a:rPr lang="en-US" sz="4000" dirty="0" smtClean="0"/>
              <a:t> can </a:t>
            </a:r>
            <a:r>
              <a:rPr lang="en-US" sz="4000" dirty="0" smtClean="0">
                <a:solidFill>
                  <a:srgbClr val="94734E"/>
                </a:solidFill>
              </a:rPr>
              <a:t>travel.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187" y="2112716"/>
            <a:ext cx="4621566" cy="1436899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Medium</a:t>
            </a:r>
            <a:endParaRPr lang="en-US" dirty="0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514789" y="3869372"/>
            <a:ext cx="4038600" cy="26933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8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24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20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Char char="-"/>
            </a:pPr>
            <a:r>
              <a:rPr lang="en-US" sz="4000" dirty="0" smtClean="0"/>
              <a:t>Solid</a:t>
            </a:r>
          </a:p>
          <a:p>
            <a:pPr algn="ctr">
              <a:buFontTx/>
              <a:buChar char="-"/>
            </a:pPr>
            <a:r>
              <a:rPr lang="en-US" sz="4000" dirty="0" smtClean="0">
                <a:solidFill>
                  <a:srgbClr val="94734E"/>
                </a:solidFill>
              </a:rPr>
              <a:t>Liquid</a:t>
            </a:r>
          </a:p>
          <a:p>
            <a:pPr algn="ctr">
              <a:buFontTx/>
              <a:buChar char="-"/>
            </a:pPr>
            <a:r>
              <a:rPr lang="en-US" sz="4000" dirty="0" smtClean="0"/>
              <a:t>Gas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13929494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Waves notes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979483" y="2197673"/>
            <a:ext cx="3647017" cy="3891237"/>
            <a:chOff x="2979483" y="2197673"/>
            <a:chExt cx="3647017" cy="3891237"/>
          </a:xfrm>
        </p:grpSpPr>
        <p:sp>
          <p:nvSpPr>
            <p:cNvPr id="5" name="Rectangle 4"/>
            <p:cNvSpPr/>
            <p:nvPr/>
          </p:nvSpPr>
          <p:spPr>
            <a:xfrm rot="5400000">
              <a:off x="2857373" y="2319783"/>
              <a:ext cx="3891237" cy="364701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>
              <a:stCxn id="5" idx="0"/>
              <a:endCxn id="5" idx="2"/>
            </p:cNvCxnSpPr>
            <p:nvPr/>
          </p:nvCxnSpPr>
          <p:spPr>
            <a:xfrm flipH="1">
              <a:off x="2979483" y="4143292"/>
              <a:ext cx="3647017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>
              <a:off x="2979483" y="3191048"/>
              <a:ext cx="3647016" cy="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2979484" y="5101701"/>
              <a:ext cx="3647016" cy="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stCxn id="5" idx="1"/>
              <a:endCxn id="5" idx="3"/>
            </p:cNvCxnSpPr>
            <p:nvPr/>
          </p:nvCxnSpPr>
          <p:spPr>
            <a:xfrm>
              <a:off x="4802991" y="2197673"/>
              <a:ext cx="0" cy="389123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1" name="Straight Arrow Connector 10"/>
          <p:cNvCxnSpPr/>
          <p:nvPr/>
        </p:nvCxnSpPr>
        <p:spPr>
          <a:xfrm>
            <a:off x="1807228" y="5261715"/>
            <a:ext cx="2018884" cy="285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1000" y="4307608"/>
            <a:ext cx="21100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Transverse Waves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802404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228919" y="1977248"/>
            <a:ext cx="4038600" cy="3992329"/>
          </a:xfrm>
        </p:spPr>
        <p:txBody>
          <a:bodyPr>
            <a:normAutofit fontScale="92500" lnSpcReduction="20000"/>
          </a:bodyPr>
          <a:lstStyle/>
          <a:p>
            <a:pPr marL="45720" indent="0" algn="ctr">
              <a:buNone/>
            </a:pPr>
            <a:r>
              <a:rPr lang="en-US" sz="4000" dirty="0" smtClean="0">
                <a:solidFill>
                  <a:srgbClr val="534949"/>
                </a:solidFill>
              </a:rPr>
              <a:t>Wave type in which </a:t>
            </a:r>
            <a:r>
              <a:rPr lang="en-US" sz="4000" dirty="0" smtClean="0">
                <a:solidFill>
                  <a:schemeClr val="accent5"/>
                </a:solidFill>
              </a:rPr>
              <a:t>particles</a:t>
            </a:r>
            <a:r>
              <a:rPr lang="en-US" sz="4000" dirty="0" smtClean="0">
                <a:solidFill>
                  <a:srgbClr val="534949"/>
                </a:solidFill>
              </a:rPr>
              <a:t> of the medium move up and down at right angles to the </a:t>
            </a:r>
            <a:r>
              <a:rPr lang="en-US" sz="4000" dirty="0" smtClean="0">
                <a:solidFill>
                  <a:srgbClr val="94734E"/>
                </a:solidFill>
              </a:rPr>
              <a:t>direction</a:t>
            </a:r>
            <a:r>
              <a:rPr lang="en-US" sz="4000" dirty="0" smtClean="0">
                <a:solidFill>
                  <a:srgbClr val="534949"/>
                </a:solidFill>
              </a:rPr>
              <a:t> of the wave motion.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4310" y="2593380"/>
            <a:ext cx="4876481" cy="2624800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Transverse Waves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3601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Waves notes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979483" y="2197673"/>
            <a:ext cx="3647017" cy="3891237"/>
            <a:chOff x="2979483" y="2197673"/>
            <a:chExt cx="3647017" cy="3891237"/>
          </a:xfrm>
        </p:grpSpPr>
        <p:sp>
          <p:nvSpPr>
            <p:cNvPr id="5" name="Rectangle 4"/>
            <p:cNvSpPr/>
            <p:nvPr/>
          </p:nvSpPr>
          <p:spPr>
            <a:xfrm rot="5400000">
              <a:off x="2857373" y="2319783"/>
              <a:ext cx="3891237" cy="364701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>
              <a:stCxn id="5" idx="0"/>
              <a:endCxn id="5" idx="2"/>
            </p:cNvCxnSpPr>
            <p:nvPr/>
          </p:nvCxnSpPr>
          <p:spPr>
            <a:xfrm flipH="1">
              <a:off x="2979483" y="4143292"/>
              <a:ext cx="3647017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>
              <a:off x="2979483" y="3191048"/>
              <a:ext cx="3647016" cy="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2979484" y="5101701"/>
              <a:ext cx="3647016" cy="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stCxn id="5" idx="1"/>
              <a:endCxn id="5" idx="3"/>
            </p:cNvCxnSpPr>
            <p:nvPr/>
          </p:nvCxnSpPr>
          <p:spPr>
            <a:xfrm>
              <a:off x="4802991" y="2197673"/>
              <a:ext cx="0" cy="389123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1" name="Straight Arrow Connector 10"/>
          <p:cNvCxnSpPr/>
          <p:nvPr/>
        </p:nvCxnSpPr>
        <p:spPr>
          <a:xfrm flipH="1">
            <a:off x="6105497" y="5101701"/>
            <a:ext cx="1563007" cy="6958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854863" y="4142694"/>
            <a:ext cx="21100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Longitudinal Waves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425458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839753" y="2112715"/>
            <a:ext cx="4038600" cy="3992329"/>
          </a:xfrm>
        </p:spPr>
        <p:txBody>
          <a:bodyPr>
            <a:normAutofit fontScale="92500" lnSpcReduction="10000"/>
          </a:bodyPr>
          <a:lstStyle/>
          <a:p>
            <a:pPr marL="45720" indent="0" algn="ctr">
              <a:buNone/>
            </a:pPr>
            <a:r>
              <a:rPr lang="en-US" sz="4000" dirty="0" smtClean="0"/>
              <a:t>Wave type in which particles of the </a:t>
            </a:r>
            <a:r>
              <a:rPr lang="en-US" sz="4000" dirty="0" smtClean="0">
                <a:solidFill>
                  <a:schemeClr val="accent5"/>
                </a:solidFill>
              </a:rPr>
              <a:t>medium</a:t>
            </a:r>
            <a:r>
              <a:rPr lang="en-US" sz="4000" dirty="0" smtClean="0"/>
              <a:t> move back and forth in the direction of the wave </a:t>
            </a:r>
            <a:r>
              <a:rPr lang="en-US" sz="4000" dirty="0" smtClean="0">
                <a:solidFill>
                  <a:srgbClr val="94734E"/>
                </a:solidFill>
              </a:rPr>
              <a:t>motion</a:t>
            </a:r>
            <a:r>
              <a:rPr lang="en-US" sz="4000" dirty="0" smtClean="0"/>
              <a:t>.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729" y="3776133"/>
            <a:ext cx="4876481" cy="2046979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Longitudinal Waves</a:t>
            </a:r>
            <a:endParaRPr lang="en-US" dirty="0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623353" y="1749092"/>
            <a:ext cx="4038600" cy="173115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8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24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20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Font typeface="Wingdings 2" pitchFamily="18" charset="2"/>
              <a:buNone/>
            </a:pPr>
            <a:r>
              <a:rPr lang="en-US" sz="4000" i="1" u="sng" dirty="0" smtClean="0"/>
              <a:t>Compression:</a:t>
            </a:r>
            <a:r>
              <a:rPr lang="en-US" sz="4000" i="1" dirty="0" smtClean="0"/>
              <a:t> </a:t>
            </a:r>
          </a:p>
          <a:p>
            <a:pPr marL="45720" indent="0" algn="ctr">
              <a:buFont typeface="Wingdings 2" pitchFamily="18" charset="2"/>
              <a:buNone/>
            </a:pPr>
            <a:r>
              <a:rPr lang="en-US" sz="4000" dirty="0" smtClean="0"/>
              <a:t>Particles close </a:t>
            </a:r>
            <a:r>
              <a:rPr lang="en-US" sz="4000" dirty="0" smtClean="0">
                <a:solidFill>
                  <a:srgbClr val="94734E"/>
                </a:solidFill>
              </a:rPr>
              <a:t>together</a:t>
            </a:r>
            <a:r>
              <a:rPr lang="en-US" sz="4000" dirty="0" smtClean="0"/>
              <a:t>.</a:t>
            </a:r>
          </a:p>
          <a:p>
            <a:pPr marL="45720" indent="0" algn="ctr">
              <a:buFont typeface="Wingdings 2" pitchFamily="18" charset="2"/>
              <a:buNone/>
            </a:pPr>
            <a:r>
              <a:rPr lang="en-US" sz="4000" i="1" u="sng" dirty="0" smtClean="0"/>
              <a:t>Rarefaction:</a:t>
            </a:r>
          </a:p>
          <a:p>
            <a:pPr marL="45720" indent="0" algn="ctr">
              <a:buFont typeface="Wingdings 2" pitchFamily="18" charset="2"/>
              <a:buNone/>
            </a:pPr>
            <a:r>
              <a:rPr lang="en-US" sz="4000" dirty="0" smtClean="0"/>
              <a:t>Particles far </a:t>
            </a:r>
            <a:r>
              <a:rPr lang="en-US" sz="4000" dirty="0" smtClean="0">
                <a:solidFill>
                  <a:srgbClr val="94734E"/>
                </a:solidFill>
              </a:rPr>
              <a:t>apart</a:t>
            </a:r>
            <a:r>
              <a:rPr lang="en-US" sz="4000" dirty="0" smtClean="0"/>
              <a:t>.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1653218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of our notes…</a:t>
            </a:r>
            <a:endParaRPr lang="en-US" dirty="0"/>
          </a:p>
        </p:txBody>
      </p:sp>
      <p:cxnSp>
        <p:nvCxnSpPr>
          <p:cNvPr id="7" name="Straight Connector 6"/>
          <p:cNvCxnSpPr>
            <a:stCxn id="3" idx="1"/>
            <a:endCxn id="3" idx="3"/>
          </p:cNvCxnSpPr>
          <p:nvPr/>
        </p:nvCxnSpPr>
        <p:spPr>
          <a:xfrm>
            <a:off x="4802991" y="2197673"/>
            <a:ext cx="0" cy="389123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71752" y="2786483"/>
            <a:ext cx="18006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Outside Cover of the notes</a:t>
            </a:r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2979483" y="2197673"/>
            <a:ext cx="3647017" cy="3891237"/>
            <a:chOff x="2979483" y="2197673"/>
            <a:chExt cx="3647017" cy="3891237"/>
          </a:xfrm>
        </p:grpSpPr>
        <p:sp>
          <p:nvSpPr>
            <p:cNvPr id="3" name="Rectangle 2"/>
            <p:cNvSpPr/>
            <p:nvPr/>
          </p:nvSpPr>
          <p:spPr>
            <a:xfrm rot="5400000">
              <a:off x="2857373" y="2319783"/>
              <a:ext cx="3891237" cy="364701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Connector 4"/>
            <p:cNvCxnSpPr>
              <a:stCxn id="3" idx="0"/>
              <a:endCxn id="3" idx="2"/>
            </p:cNvCxnSpPr>
            <p:nvPr/>
          </p:nvCxnSpPr>
          <p:spPr>
            <a:xfrm flipH="1">
              <a:off x="2979483" y="4143292"/>
              <a:ext cx="3647017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2979483" y="3191048"/>
              <a:ext cx="3647016" cy="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2979484" y="5101701"/>
              <a:ext cx="3647016" cy="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3" idx="1"/>
              <a:endCxn id="3" idx="3"/>
            </p:cNvCxnSpPr>
            <p:nvPr/>
          </p:nvCxnSpPr>
          <p:spPr>
            <a:xfrm>
              <a:off x="4802991" y="2197673"/>
              <a:ext cx="0" cy="389123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32413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800" dirty="0" smtClean="0"/>
              <a:t>The resting point is the point on the waves where it would come to a “REST”…</a:t>
            </a:r>
          </a:p>
          <a:p>
            <a:pPr algn="ctr"/>
            <a:endParaRPr lang="en-US" sz="1800" dirty="0"/>
          </a:p>
          <a:p>
            <a:pPr algn="ctr"/>
            <a:r>
              <a:rPr lang="en-US" sz="1800" dirty="0" smtClean="0"/>
              <a:t>Short Terms…</a:t>
            </a:r>
          </a:p>
          <a:p>
            <a:pPr algn="ctr"/>
            <a:r>
              <a:rPr lang="en-US" sz="1800" dirty="0" smtClean="0"/>
              <a:t>The FLAT LINE!</a:t>
            </a:r>
            <a:endParaRPr lang="en-US" sz="1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Resting point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569846" y="569801"/>
            <a:ext cx="5731027" cy="6479491"/>
            <a:chOff x="569846" y="569801"/>
            <a:chExt cx="5731027" cy="6479491"/>
          </a:xfrm>
        </p:grpSpPr>
        <p:cxnSp>
          <p:nvCxnSpPr>
            <p:cNvPr id="8" name="Straight Connector 7"/>
            <p:cNvCxnSpPr/>
            <p:nvPr/>
          </p:nvCxnSpPr>
          <p:spPr>
            <a:xfrm flipV="1">
              <a:off x="569846" y="3142063"/>
              <a:ext cx="5731027" cy="32560"/>
            </a:xfrm>
            <a:prstGeom prst="line">
              <a:avLst/>
            </a:prstGeom>
            <a:ln w="28575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Block Arc 15"/>
            <p:cNvSpPr/>
            <p:nvPr/>
          </p:nvSpPr>
          <p:spPr>
            <a:xfrm>
              <a:off x="1237381" y="1546611"/>
              <a:ext cx="1725820" cy="5502681"/>
            </a:xfrm>
            <a:prstGeom prst="blockArc">
              <a:avLst>
                <a:gd name="adj1" fmla="val 10707117"/>
                <a:gd name="adj2" fmla="val 73915"/>
                <a:gd name="adj3" fmla="val 6122"/>
              </a:avLst>
            </a:prstGeom>
            <a:ln w="9525" cmpd="sng">
              <a:solidFill>
                <a:srgbClr val="99323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" name="Block Arc 16"/>
            <p:cNvSpPr/>
            <p:nvPr/>
          </p:nvSpPr>
          <p:spPr>
            <a:xfrm rot="10800000">
              <a:off x="2789975" y="569801"/>
              <a:ext cx="1725820" cy="5437562"/>
            </a:xfrm>
            <a:prstGeom prst="blockArc">
              <a:avLst>
                <a:gd name="adj1" fmla="val 10707117"/>
                <a:gd name="adj2" fmla="val 16"/>
                <a:gd name="adj3" fmla="val 7075"/>
              </a:avLst>
            </a:prstGeom>
            <a:ln w="9525" cmpd="sng">
              <a:solidFill>
                <a:srgbClr val="99323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" name="Block Arc 17"/>
            <p:cNvSpPr/>
            <p:nvPr/>
          </p:nvSpPr>
          <p:spPr>
            <a:xfrm>
              <a:off x="4336702" y="1546611"/>
              <a:ext cx="1725820" cy="5502681"/>
            </a:xfrm>
            <a:prstGeom prst="blockArc">
              <a:avLst>
                <a:gd name="adj1" fmla="val 10697447"/>
                <a:gd name="adj2" fmla="val 73915"/>
                <a:gd name="adj3" fmla="val 6122"/>
              </a:avLst>
            </a:prstGeom>
            <a:ln w="9525" cmpd="sng">
              <a:solidFill>
                <a:srgbClr val="99323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0" name="Right Arrow 19"/>
          <p:cNvSpPr/>
          <p:nvPr/>
        </p:nvSpPr>
        <p:spPr>
          <a:xfrm rot="5400000">
            <a:off x="2474762" y="1676852"/>
            <a:ext cx="2246823" cy="439563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860966" y="275582"/>
            <a:ext cx="1502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Resting Point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147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Waves notes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979483" y="2197673"/>
            <a:ext cx="3647017" cy="3891237"/>
            <a:chOff x="2979483" y="2197673"/>
            <a:chExt cx="3647017" cy="3891237"/>
          </a:xfrm>
        </p:grpSpPr>
        <p:sp>
          <p:nvSpPr>
            <p:cNvPr id="5" name="Rectangle 4"/>
            <p:cNvSpPr/>
            <p:nvPr/>
          </p:nvSpPr>
          <p:spPr>
            <a:xfrm rot="5400000">
              <a:off x="2857373" y="2319783"/>
              <a:ext cx="3891237" cy="364701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>
              <a:stCxn id="5" idx="0"/>
              <a:endCxn id="5" idx="2"/>
            </p:cNvCxnSpPr>
            <p:nvPr/>
          </p:nvCxnSpPr>
          <p:spPr>
            <a:xfrm flipH="1">
              <a:off x="2979483" y="4143292"/>
              <a:ext cx="3647017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>
              <a:off x="2979483" y="3191048"/>
              <a:ext cx="3647016" cy="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2979484" y="5101701"/>
              <a:ext cx="3647016" cy="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stCxn id="5" idx="1"/>
              <a:endCxn id="5" idx="3"/>
            </p:cNvCxnSpPr>
            <p:nvPr/>
          </p:nvCxnSpPr>
          <p:spPr>
            <a:xfrm>
              <a:off x="4802991" y="2197673"/>
              <a:ext cx="0" cy="389123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1" name="Straight Arrow Connector 10"/>
          <p:cNvCxnSpPr>
            <a:stCxn id="12" idx="0"/>
          </p:cNvCxnSpPr>
          <p:nvPr/>
        </p:nvCxnSpPr>
        <p:spPr>
          <a:xfrm flipV="1">
            <a:off x="1436022" y="2718780"/>
            <a:ext cx="2292402" cy="7478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1000" y="3466646"/>
            <a:ext cx="211004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Amplitude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17090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4000" dirty="0" smtClean="0"/>
              <a:t>The 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maximum</a:t>
            </a:r>
            <a:r>
              <a:rPr lang="en-US" sz="4000" dirty="0" smtClean="0"/>
              <a:t> height of a wave measured from its </a:t>
            </a:r>
          </a:p>
          <a:p>
            <a:pPr marL="45720" indent="0" algn="ctr">
              <a:buNone/>
            </a:pPr>
            <a:r>
              <a:rPr lang="en-US" sz="4000" dirty="0" smtClean="0">
                <a:solidFill>
                  <a:srgbClr val="947335"/>
                </a:solidFill>
              </a:rPr>
              <a:t>resting point.</a:t>
            </a:r>
            <a:endParaRPr lang="en-US" sz="4000" dirty="0">
              <a:solidFill>
                <a:srgbClr val="947335"/>
              </a:solidFill>
            </a:endParaRPr>
          </a:p>
        </p:txBody>
      </p:sp>
      <p:pic>
        <p:nvPicPr>
          <p:cNvPr id="5" name="Content Placeholder 4" descr="waveamplitude.GIF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2755" b="-22755"/>
          <a:stretch>
            <a:fillRect/>
          </a:stretch>
        </p:blipFill>
        <p:spPr/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Amplitude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643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Waves notes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979483" y="2197673"/>
            <a:ext cx="3647017" cy="3891237"/>
            <a:chOff x="2979483" y="2197673"/>
            <a:chExt cx="3647017" cy="3891237"/>
          </a:xfrm>
        </p:grpSpPr>
        <p:sp>
          <p:nvSpPr>
            <p:cNvPr id="5" name="Rectangle 4"/>
            <p:cNvSpPr/>
            <p:nvPr/>
          </p:nvSpPr>
          <p:spPr>
            <a:xfrm rot="5400000">
              <a:off x="2857373" y="2319783"/>
              <a:ext cx="3891237" cy="364701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>
              <a:stCxn id="5" idx="0"/>
              <a:endCxn id="5" idx="2"/>
            </p:cNvCxnSpPr>
            <p:nvPr/>
          </p:nvCxnSpPr>
          <p:spPr>
            <a:xfrm flipH="1">
              <a:off x="2979483" y="4143292"/>
              <a:ext cx="3647017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>
              <a:off x="2979483" y="3191048"/>
              <a:ext cx="3647016" cy="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2979484" y="5101701"/>
              <a:ext cx="3647016" cy="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stCxn id="5" idx="1"/>
              <a:endCxn id="5" idx="3"/>
            </p:cNvCxnSpPr>
            <p:nvPr/>
          </p:nvCxnSpPr>
          <p:spPr>
            <a:xfrm>
              <a:off x="4802991" y="2197673"/>
              <a:ext cx="0" cy="389123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1" name="Straight Arrow Connector 10"/>
          <p:cNvCxnSpPr>
            <a:stCxn id="12" idx="0"/>
          </p:cNvCxnSpPr>
          <p:nvPr/>
        </p:nvCxnSpPr>
        <p:spPr>
          <a:xfrm flipV="1">
            <a:off x="1256927" y="3769060"/>
            <a:ext cx="2292402" cy="7478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01905" y="4516926"/>
            <a:ext cx="211004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 Crest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40905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4000" dirty="0" smtClean="0"/>
              <a:t>The point on a wave with </a:t>
            </a:r>
            <a:r>
              <a:rPr lang="en-US" sz="4000" dirty="0" smtClean="0">
                <a:solidFill>
                  <a:schemeClr val="accent5"/>
                </a:solidFill>
              </a:rPr>
              <a:t>maximum</a:t>
            </a:r>
            <a:r>
              <a:rPr lang="en-US" sz="4000" dirty="0" smtClean="0"/>
              <a:t> value or the </a:t>
            </a:r>
            <a:r>
              <a:rPr lang="en-US" sz="4000" dirty="0" smtClean="0">
                <a:solidFill>
                  <a:srgbClr val="94734E"/>
                </a:solidFill>
              </a:rPr>
              <a:t>highest</a:t>
            </a:r>
            <a:r>
              <a:rPr lang="en-US" sz="4000" dirty="0" smtClean="0"/>
              <a:t> point.</a:t>
            </a:r>
            <a:endParaRPr lang="en-US" sz="4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489434"/>
            <a:ext cx="4038600" cy="2866684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743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Waves notes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979483" y="2197673"/>
            <a:ext cx="3647017" cy="3891237"/>
            <a:chOff x="2979483" y="2197673"/>
            <a:chExt cx="3647017" cy="3891237"/>
          </a:xfrm>
        </p:grpSpPr>
        <p:sp>
          <p:nvSpPr>
            <p:cNvPr id="5" name="Rectangle 4"/>
            <p:cNvSpPr/>
            <p:nvPr/>
          </p:nvSpPr>
          <p:spPr>
            <a:xfrm rot="5400000">
              <a:off x="2857373" y="2319783"/>
              <a:ext cx="3891237" cy="364701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>
              <a:stCxn id="5" idx="0"/>
              <a:endCxn id="5" idx="2"/>
            </p:cNvCxnSpPr>
            <p:nvPr/>
          </p:nvCxnSpPr>
          <p:spPr>
            <a:xfrm flipH="1">
              <a:off x="2979483" y="4143292"/>
              <a:ext cx="3647017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>
              <a:off x="2979483" y="3191048"/>
              <a:ext cx="3647016" cy="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2979484" y="5101701"/>
              <a:ext cx="3647016" cy="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stCxn id="5" idx="1"/>
              <a:endCxn id="5" idx="3"/>
            </p:cNvCxnSpPr>
            <p:nvPr/>
          </p:nvCxnSpPr>
          <p:spPr>
            <a:xfrm>
              <a:off x="4802991" y="2197673"/>
              <a:ext cx="0" cy="389123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1" name="Straight Arrow Connector 10"/>
          <p:cNvCxnSpPr>
            <a:stCxn id="12" idx="0"/>
          </p:cNvCxnSpPr>
          <p:nvPr/>
        </p:nvCxnSpPr>
        <p:spPr>
          <a:xfrm flipV="1">
            <a:off x="1436022" y="4713452"/>
            <a:ext cx="2292402" cy="7478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1000" y="5461318"/>
            <a:ext cx="211004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Trough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44384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4000" dirty="0" smtClean="0"/>
              <a:t>The point on a wave with the </a:t>
            </a:r>
            <a:r>
              <a:rPr lang="en-US" sz="4000" dirty="0" smtClean="0">
                <a:solidFill>
                  <a:schemeClr val="accent5"/>
                </a:solidFill>
              </a:rPr>
              <a:t>minimum</a:t>
            </a:r>
            <a:r>
              <a:rPr lang="en-US" sz="4000" dirty="0" smtClean="0"/>
              <a:t> value or lowest point.</a:t>
            </a:r>
            <a:endParaRPr lang="en-US" sz="4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493384"/>
            <a:ext cx="4038600" cy="2858784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Trough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835554" y="3858388"/>
            <a:ext cx="3663298" cy="162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47221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Grid.thmx</Template>
  <TotalTime>105</TotalTime>
  <Words>224</Words>
  <Application>Microsoft Macintosh PowerPoint</Application>
  <PresentationFormat>On-screen Show (4:3)</PresentationFormat>
  <Paragraphs>53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Grid</vt:lpstr>
      <vt:lpstr>Waves Notes </vt:lpstr>
      <vt:lpstr>Format of our notes…</vt:lpstr>
      <vt:lpstr>Resting point</vt:lpstr>
      <vt:lpstr>Waves notes</vt:lpstr>
      <vt:lpstr>Amplitude</vt:lpstr>
      <vt:lpstr>Waves notes</vt:lpstr>
      <vt:lpstr>Crest</vt:lpstr>
      <vt:lpstr>Waves notes</vt:lpstr>
      <vt:lpstr>Trough</vt:lpstr>
      <vt:lpstr>Waves notes</vt:lpstr>
      <vt:lpstr>wavelength</vt:lpstr>
      <vt:lpstr>Waves notes</vt:lpstr>
      <vt:lpstr>frequency</vt:lpstr>
      <vt:lpstr>Waves notes</vt:lpstr>
      <vt:lpstr>Medium</vt:lpstr>
      <vt:lpstr>Waves notes</vt:lpstr>
      <vt:lpstr>Transverse Waves</vt:lpstr>
      <vt:lpstr>Waves notes</vt:lpstr>
      <vt:lpstr>Longitudinal Waves</vt:lpstr>
    </vt:vector>
  </TitlesOfParts>
  <Company>ICSD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Waves Notes </dc:title>
  <dc:creator>Teacher Iron</dc:creator>
  <cp:lastModifiedBy>Teacher Iron</cp:lastModifiedBy>
  <cp:revision>7</cp:revision>
  <dcterms:created xsi:type="dcterms:W3CDTF">2016-11-29T15:04:38Z</dcterms:created>
  <dcterms:modified xsi:type="dcterms:W3CDTF">2016-11-29T16:50:30Z</dcterms:modified>
</cp:coreProperties>
</file>